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906000" cy="6858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10" y="55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C13B-8765-4A74-84EF-3E78CCF7D543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5BF-D294-4C1B-8C98-1CD453DDDD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52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C13B-8765-4A74-84EF-3E78CCF7D543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5BF-D294-4C1B-8C98-1CD453DDDD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2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C13B-8765-4A74-84EF-3E78CCF7D543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5BF-D294-4C1B-8C98-1CD453DDDD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271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C13B-8765-4A74-84EF-3E78CCF7D543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5BF-D294-4C1B-8C98-1CD453DDDD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532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C13B-8765-4A74-84EF-3E78CCF7D543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5BF-D294-4C1B-8C98-1CD453DDDD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75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C13B-8765-4A74-84EF-3E78CCF7D543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5BF-D294-4C1B-8C98-1CD453DDDD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201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C13B-8765-4A74-84EF-3E78CCF7D543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5BF-D294-4C1B-8C98-1CD453DDDD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75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C13B-8765-4A74-84EF-3E78CCF7D543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5BF-D294-4C1B-8C98-1CD453DDDD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462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C13B-8765-4A74-84EF-3E78CCF7D543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5BF-D294-4C1B-8C98-1CD453DDDD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831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C13B-8765-4A74-84EF-3E78CCF7D543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5BF-D294-4C1B-8C98-1CD453DDDD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44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C13B-8765-4A74-84EF-3E78CCF7D543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5BF-D294-4C1B-8C98-1CD453DDDD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29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FC13B-8765-4A74-84EF-3E78CCF7D543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A05BF-D294-4C1B-8C98-1CD453DDDD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762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5715000" cy="2743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 smtClean="0"/>
              <a:t>Prior Knowledge</a:t>
            </a:r>
          </a:p>
          <a:p>
            <a:pPr algn="ctr"/>
            <a:r>
              <a:rPr lang="en-GB" sz="1200" dirty="0" smtClean="0"/>
              <a:t>Volume of a prism </a:t>
            </a:r>
            <a:r>
              <a:rPr lang="en-GB" sz="1200" dirty="0" smtClean="0"/>
              <a:t>= </a:t>
            </a:r>
            <a:endParaRPr lang="en-GB" sz="1200" dirty="0" smtClean="0"/>
          </a:p>
          <a:p>
            <a:pPr algn="ctr"/>
            <a:endParaRPr lang="en-GB" sz="1200" dirty="0"/>
          </a:p>
          <a:p>
            <a:pPr algn="ctr"/>
            <a:endParaRPr lang="en-GB" sz="1200" dirty="0" smtClean="0"/>
          </a:p>
          <a:p>
            <a:pPr algn="ctr"/>
            <a:r>
              <a:rPr lang="en-GB" sz="1200" dirty="0" smtClean="0"/>
              <a:t>     What is surface area?</a:t>
            </a:r>
          </a:p>
          <a:p>
            <a:pPr algn="ctr"/>
            <a:endParaRPr lang="en-GB" sz="1200" dirty="0"/>
          </a:p>
          <a:p>
            <a:pPr algn="ctr"/>
            <a:endParaRPr lang="en-GB" sz="1200" dirty="0" smtClean="0"/>
          </a:p>
          <a:p>
            <a:pPr algn="ctr"/>
            <a:r>
              <a:rPr lang="en-GB" sz="1200" dirty="0"/>
              <a:t> </a:t>
            </a:r>
            <a:r>
              <a:rPr lang="en-GB" sz="1200" dirty="0" smtClean="0"/>
              <a:t>            </a:t>
            </a:r>
            <a:r>
              <a:rPr lang="en-GB" sz="1200" dirty="0" smtClean="0"/>
              <a:t>Draw </a:t>
            </a:r>
            <a:r>
              <a:rPr lang="en-GB" sz="1200" dirty="0" smtClean="0"/>
              <a:t>the net of a Cylinder</a:t>
            </a:r>
          </a:p>
          <a:p>
            <a:pPr algn="ctr"/>
            <a:endParaRPr lang="en-GB" sz="1200" dirty="0" smtClean="0"/>
          </a:p>
          <a:p>
            <a:pPr algn="ctr"/>
            <a:endParaRPr lang="en-GB" sz="1200" dirty="0"/>
          </a:p>
          <a:p>
            <a:pPr algn="ctr"/>
            <a:endParaRPr lang="en-GB" sz="1200" dirty="0" smtClean="0"/>
          </a:p>
          <a:p>
            <a:pPr algn="ctr"/>
            <a:endParaRPr lang="en-GB" sz="1200" dirty="0" smtClean="0"/>
          </a:p>
          <a:p>
            <a:pPr algn="ctr"/>
            <a:endParaRPr lang="en-GB" sz="1200" dirty="0"/>
          </a:p>
          <a:p>
            <a:pPr algn="ctr"/>
            <a:endParaRPr lang="en-GB" sz="1200" b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5715000" y="0"/>
            <a:ext cx="4191000" cy="41529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Extending your knowledge</a:t>
            </a:r>
          </a:p>
          <a:p>
            <a:r>
              <a:rPr lang="en-GB" sz="1200" dirty="0" smtClean="0"/>
              <a:t>Use the </a:t>
            </a:r>
            <a:r>
              <a:rPr lang="en-GB" sz="1200" b="1" dirty="0" smtClean="0"/>
              <a:t>area of a circle formula </a:t>
            </a:r>
            <a:r>
              <a:rPr lang="en-GB" sz="1200" dirty="0" smtClean="0"/>
              <a:t>to</a:t>
            </a:r>
            <a:r>
              <a:rPr lang="en-GB" sz="1200" dirty="0" smtClean="0"/>
              <a:t> </a:t>
            </a:r>
            <a:r>
              <a:rPr lang="en-GB" sz="1200" dirty="0" smtClean="0"/>
              <a:t>find </a:t>
            </a:r>
          </a:p>
          <a:p>
            <a:r>
              <a:rPr lang="en-GB" sz="1200" b="1" dirty="0" smtClean="0"/>
              <a:t>the area of the cross section</a:t>
            </a:r>
            <a:r>
              <a:rPr lang="en-GB" sz="1200" dirty="0" smtClean="0"/>
              <a:t>.</a:t>
            </a:r>
          </a:p>
          <a:p>
            <a:endParaRPr lang="en-GB" sz="1200" dirty="0"/>
          </a:p>
          <a:p>
            <a:endParaRPr lang="en-GB" sz="1200" dirty="0" smtClean="0"/>
          </a:p>
          <a:p>
            <a:r>
              <a:rPr lang="en-GB" sz="1200" dirty="0" smtClean="0"/>
              <a:t>Use the </a:t>
            </a:r>
            <a:r>
              <a:rPr lang="en-GB" sz="1200" b="1" dirty="0" smtClean="0"/>
              <a:t>volume of a prism formula </a:t>
            </a:r>
            <a:r>
              <a:rPr lang="en-GB" sz="1200" dirty="0" smtClean="0"/>
              <a:t>to </a:t>
            </a:r>
          </a:p>
          <a:p>
            <a:r>
              <a:rPr lang="en-GB" sz="1200" dirty="0" smtClean="0"/>
              <a:t>find the </a:t>
            </a:r>
            <a:r>
              <a:rPr lang="en-GB" sz="1200" b="1" dirty="0" smtClean="0"/>
              <a:t>volume of the cylinder.</a:t>
            </a:r>
          </a:p>
          <a:p>
            <a:endParaRPr lang="en-GB" sz="1200" dirty="0"/>
          </a:p>
          <a:p>
            <a:endParaRPr lang="en-GB" sz="1200" dirty="0" smtClean="0"/>
          </a:p>
          <a:p>
            <a:endParaRPr lang="en-GB" sz="1200" dirty="0"/>
          </a:p>
          <a:p>
            <a:endParaRPr lang="en-GB" sz="1200" dirty="0" smtClean="0"/>
          </a:p>
          <a:p>
            <a:r>
              <a:rPr lang="en-GB" sz="1200" dirty="0" smtClean="0"/>
              <a:t>Use the net that you have drawn to help find the </a:t>
            </a:r>
            <a:r>
              <a:rPr lang="en-GB" sz="1200" b="1" dirty="0" smtClean="0"/>
              <a:t>surface area of the cylinder. </a:t>
            </a:r>
            <a:r>
              <a:rPr lang="en-GB" sz="1200" dirty="0" smtClean="0"/>
              <a:t>(you will need the </a:t>
            </a:r>
            <a:r>
              <a:rPr lang="en-GB" sz="1200" b="1" dirty="0" smtClean="0"/>
              <a:t>circumference formula</a:t>
            </a:r>
            <a:r>
              <a:rPr lang="en-GB" sz="1200" dirty="0" smtClean="0"/>
              <a:t>)</a:t>
            </a:r>
          </a:p>
          <a:p>
            <a:pPr algn="ctr"/>
            <a:endParaRPr lang="en-GB" sz="1200" b="1" dirty="0" smtClean="0"/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endParaRPr lang="en-GB" sz="1200" b="1" dirty="0" smtClean="0"/>
          </a:p>
          <a:p>
            <a:pPr algn="ctr"/>
            <a:endParaRPr lang="en-GB" sz="1200" b="1" dirty="0"/>
          </a:p>
          <a:p>
            <a:pPr algn="ctr"/>
            <a:endParaRPr lang="en-GB" sz="1200" b="1" dirty="0" smtClean="0"/>
          </a:p>
          <a:p>
            <a:pPr algn="ctr"/>
            <a:endParaRPr lang="en-GB" sz="1200" b="1" dirty="0" smtClean="0"/>
          </a:p>
          <a:p>
            <a:pPr algn="ctr"/>
            <a:endParaRPr lang="en-GB" sz="1400" b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3352800" y="4114800"/>
            <a:ext cx="6553200" cy="2743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Exam questions</a:t>
            </a:r>
          </a:p>
          <a:p>
            <a:pPr algn="ctr"/>
            <a:endParaRPr lang="en-GB" sz="1200" b="1" dirty="0" smtClean="0"/>
          </a:p>
          <a:p>
            <a:pPr marL="342900" indent="-342900">
              <a:buAutoNum type="alphaLcParenR"/>
            </a:pPr>
            <a:endParaRPr lang="en-GB" sz="1600" dirty="0" smtClean="0"/>
          </a:p>
          <a:p>
            <a:pPr marL="342900" indent="-342900">
              <a:buAutoNum type="alphaLcParenR"/>
            </a:pPr>
            <a:endParaRPr lang="en-GB" sz="1600" dirty="0"/>
          </a:p>
          <a:p>
            <a:pPr marL="342900" indent="-342900">
              <a:buAutoNum type="alphaLcParenR"/>
            </a:pPr>
            <a:endParaRPr lang="en-GB" sz="1200" dirty="0" smtClean="0"/>
          </a:p>
          <a:p>
            <a:pPr marL="342900" indent="-342900">
              <a:buAutoNum type="alphaLcParenR"/>
            </a:pPr>
            <a:endParaRPr lang="en-GB" b="1" dirty="0"/>
          </a:p>
          <a:p>
            <a:pPr marL="342900" indent="-342900">
              <a:buAutoNum type="alphaLcParenR"/>
            </a:pPr>
            <a:endParaRPr lang="en-GB" b="1" dirty="0" smtClean="0"/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en-GB" b="1" dirty="0"/>
          </a:p>
          <a:p>
            <a:pPr algn="ctr"/>
            <a:endParaRPr lang="en-GB" b="1" dirty="0"/>
          </a:p>
        </p:txBody>
      </p:sp>
      <p:sp>
        <p:nvSpPr>
          <p:cNvPr id="12" name="Oval 11"/>
          <p:cNvSpPr/>
          <p:nvPr/>
        </p:nvSpPr>
        <p:spPr>
          <a:xfrm>
            <a:off x="208934" y="152400"/>
            <a:ext cx="2000865" cy="19050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 rot="5400000">
            <a:off x="-373626" y="3116826"/>
            <a:ext cx="4114800" cy="33675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Extension Questions</a:t>
            </a:r>
          </a:p>
          <a:p>
            <a:pPr algn="ctr"/>
            <a:endParaRPr lang="en-GB" b="1" dirty="0" smtClean="0"/>
          </a:p>
          <a:p>
            <a:pPr algn="ctr"/>
            <a:endParaRPr lang="en-GB" b="1" dirty="0" smtClean="0"/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en-GB" b="1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-381000" y="304800"/>
            <a:ext cx="32385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b="1" dirty="0" smtClean="0"/>
              <a:t>Area of a circle =</a:t>
            </a:r>
            <a:endParaRPr lang="en-GB" sz="1200" b="1" dirty="0"/>
          </a:p>
          <a:p>
            <a:pPr algn="ctr"/>
            <a:endParaRPr lang="en-GB" sz="1200" b="1" dirty="0" smtClean="0"/>
          </a:p>
          <a:p>
            <a:pPr algn="ctr"/>
            <a:endParaRPr lang="en-GB" sz="1200" b="1" dirty="0"/>
          </a:p>
          <a:p>
            <a:pPr algn="ctr"/>
            <a:endParaRPr lang="en-GB" sz="1200" b="1" dirty="0" smtClean="0"/>
          </a:p>
          <a:p>
            <a:pPr algn="ctr"/>
            <a:r>
              <a:rPr lang="en-GB" sz="1200" b="1" dirty="0" smtClean="0"/>
              <a:t>Circumference of a circle =</a:t>
            </a:r>
            <a:endParaRPr lang="en-GB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2" t="31771" r="59804" b="50403"/>
          <a:stretch/>
        </p:blipFill>
        <p:spPr bwMode="auto">
          <a:xfrm>
            <a:off x="3962400" y="31734"/>
            <a:ext cx="1599320" cy="108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7507" r="31103" b="29660"/>
          <a:stretch/>
        </p:blipFill>
        <p:spPr bwMode="auto">
          <a:xfrm rot="5400000">
            <a:off x="1604916" y="5483279"/>
            <a:ext cx="1366729" cy="123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8629939" y="367831"/>
            <a:ext cx="1126509" cy="1532867"/>
            <a:chOff x="3475345" y="1452855"/>
            <a:chExt cx="1627570" cy="2303691"/>
          </a:xfrm>
        </p:grpSpPr>
        <p:pic>
          <p:nvPicPr>
            <p:cNvPr id="1030" name="Picture 6" descr="http://etc.usf.edu/clipart/41700/41702/FC_Cylinder_41702_md.gif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4" t="16512" r="26875" b="16996"/>
            <a:stretch/>
          </p:blipFill>
          <p:spPr bwMode="auto">
            <a:xfrm>
              <a:off x="3475345" y="1729854"/>
              <a:ext cx="1126509" cy="2026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4038599" y="1452855"/>
              <a:ext cx="4523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4cm</a:t>
              </a:r>
              <a:endParaRPr lang="en-GB" sz="1200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3983156" y="1905000"/>
              <a:ext cx="563254" cy="0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4648200" y="1905000"/>
              <a:ext cx="0" cy="1752600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572000" y="2797222"/>
              <a:ext cx="5309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12cm</a:t>
              </a:r>
              <a:endParaRPr lang="en-GB" sz="1200" dirty="0"/>
            </a:p>
          </p:txBody>
        </p:sp>
      </p:grpSp>
      <p:sp>
        <p:nvSpPr>
          <p:cNvPr id="20" name="Right Arrow 19"/>
          <p:cNvSpPr/>
          <p:nvPr/>
        </p:nvSpPr>
        <p:spPr>
          <a:xfrm>
            <a:off x="3657600" y="2819400"/>
            <a:ext cx="1676400" cy="114300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Circles -&gt; Cylinders</a:t>
            </a:r>
            <a:endParaRPr lang="en-GB" dirty="0"/>
          </a:p>
        </p:txBody>
      </p:sp>
      <p:sp>
        <p:nvSpPr>
          <p:cNvPr id="27" name="Right Arrow 26"/>
          <p:cNvSpPr/>
          <p:nvPr/>
        </p:nvSpPr>
        <p:spPr>
          <a:xfrm>
            <a:off x="5433847" y="50147"/>
            <a:ext cx="517443" cy="4308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Rectangle 21"/>
          <p:cNvSpPr/>
          <p:nvPr/>
        </p:nvSpPr>
        <p:spPr>
          <a:xfrm rot="5400000">
            <a:off x="891571" y="3329974"/>
            <a:ext cx="27431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 smtClean="0"/>
              <a:t>Twenty cylinders are packed in a box of height 10cm. The diagram shows how the cylinders are arranged in the box. The shaded area is the space between the cylinders.</a:t>
            </a:r>
          </a:p>
          <a:p>
            <a:r>
              <a:rPr lang="en-GB" sz="1200" dirty="0" smtClean="0"/>
              <a:t>Work out the volume inside the box that is not filled by the cylinders. Give your answer in terms of </a:t>
            </a:r>
            <a:r>
              <a:rPr lang="el-GR" sz="1200" dirty="0" smtClean="0"/>
              <a:t>π</a:t>
            </a:r>
            <a:r>
              <a:rPr lang="en-GB" sz="1200" dirty="0" smtClean="0"/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06" t="33769" r="28726" b="37499"/>
          <a:stretch/>
        </p:blipFill>
        <p:spPr bwMode="auto">
          <a:xfrm rot="5400000">
            <a:off x="168731" y="2911929"/>
            <a:ext cx="1262740" cy="99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Rectangle 33"/>
          <p:cNvSpPr/>
          <p:nvPr/>
        </p:nvSpPr>
        <p:spPr>
          <a:xfrm rot="5400000">
            <a:off x="-562501" y="4747483"/>
            <a:ext cx="27431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 smtClean="0"/>
              <a:t>A solid cube has a square hole cut through horizontally and a circular hole cut through vertically. Both holes are cut centrally in the appropriate faces.</a:t>
            </a:r>
          </a:p>
          <a:p>
            <a:r>
              <a:rPr lang="en-GB" sz="1200" dirty="0" smtClean="0"/>
              <a:t>Calculate the volume remaining after the holes have been cut.</a:t>
            </a:r>
          </a:p>
        </p:txBody>
      </p:sp>
      <p:sp>
        <p:nvSpPr>
          <p:cNvPr id="28" name="Right Arrow 27"/>
          <p:cNvSpPr/>
          <p:nvPr/>
        </p:nvSpPr>
        <p:spPr>
          <a:xfrm rot="16200000">
            <a:off x="32910" y="2405491"/>
            <a:ext cx="517443" cy="4308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Rectangle 24"/>
          <p:cNvSpPr/>
          <p:nvPr/>
        </p:nvSpPr>
        <p:spPr>
          <a:xfrm>
            <a:off x="3429000" y="4343400"/>
            <a:ext cx="3200400" cy="2438400"/>
          </a:xfrm>
          <a:prstGeom prst="rect">
            <a:avLst/>
          </a:prstGeom>
          <a:ln w="952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 smtClean="0"/>
              <a:t>The diagram shows a cylinder. The diameter of the cylinder in 10cm, the height of the cylinder is 10cm.</a:t>
            </a:r>
          </a:p>
          <a:p>
            <a:r>
              <a:rPr lang="en-GB" sz="1200" dirty="0" smtClean="0"/>
              <a:t>Calculate the volume of the cylinder. Give your answer in terms of </a:t>
            </a:r>
            <a:r>
              <a:rPr lang="el-GR" sz="1200" dirty="0" smtClean="0"/>
              <a:t>π</a:t>
            </a:r>
            <a:r>
              <a:rPr lang="en-GB" sz="1200" dirty="0" smtClean="0"/>
              <a:t>.</a:t>
            </a:r>
          </a:p>
          <a:p>
            <a:endParaRPr lang="en-GB" sz="1200" dirty="0"/>
          </a:p>
          <a:p>
            <a:pPr marL="342900" indent="-342900">
              <a:buAutoNum type="alphaLcParenR"/>
            </a:pPr>
            <a:endParaRPr lang="en-GB" sz="1200" dirty="0" smtClean="0"/>
          </a:p>
          <a:p>
            <a:pPr marL="342900" indent="-342900">
              <a:buAutoNum type="alphaLcParenR"/>
            </a:pPr>
            <a:endParaRPr lang="en-GB" sz="1200" dirty="0"/>
          </a:p>
          <a:p>
            <a:pPr marL="342900" indent="-342900">
              <a:buAutoNum type="alphaLcParenR"/>
            </a:pPr>
            <a:endParaRPr lang="en-GB" sz="1200" dirty="0" smtClean="0"/>
          </a:p>
          <a:p>
            <a:pPr marL="342900" indent="-342900">
              <a:buAutoNum type="alphaLcParenR"/>
            </a:pPr>
            <a:endParaRPr lang="en-GB" sz="1200" dirty="0"/>
          </a:p>
          <a:p>
            <a:pPr marL="342900" indent="-342900">
              <a:buAutoNum type="alphaLcParenR"/>
            </a:pPr>
            <a:endParaRPr lang="en-GB" sz="1200" dirty="0" smtClean="0"/>
          </a:p>
          <a:p>
            <a:pPr marL="342900" indent="-342900">
              <a:buAutoNum type="alphaLcParenR"/>
            </a:pPr>
            <a:endParaRPr lang="en-GB" sz="1200" dirty="0"/>
          </a:p>
          <a:p>
            <a:pPr marL="342900" indent="-342900">
              <a:buAutoNum type="alphaLcParenR"/>
            </a:pPr>
            <a:endParaRPr lang="en-GB" sz="1200" dirty="0" smtClean="0"/>
          </a:p>
        </p:txBody>
      </p:sp>
      <p:sp>
        <p:nvSpPr>
          <p:cNvPr id="37" name="Rectangle 36"/>
          <p:cNvSpPr/>
          <p:nvPr/>
        </p:nvSpPr>
        <p:spPr>
          <a:xfrm>
            <a:off x="6629400" y="4343400"/>
            <a:ext cx="3200400" cy="2438400"/>
          </a:xfrm>
          <a:prstGeom prst="rect">
            <a:avLst/>
          </a:prstGeom>
          <a:ln w="952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lphaLcParenR"/>
            </a:pPr>
            <a:r>
              <a:rPr lang="en-GB" sz="1200" dirty="0" smtClean="0"/>
              <a:t>The volume of the cylinder is 250cm</a:t>
            </a:r>
            <a:r>
              <a:rPr lang="en-GB" sz="1200" baseline="30000" dirty="0" smtClean="0"/>
              <a:t>3</a:t>
            </a:r>
            <a:r>
              <a:rPr lang="en-GB" sz="1200" dirty="0" smtClean="0"/>
              <a:t> find the height to 2 decimal places.</a:t>
            </a:r>
          </a:p>
          <a:p>
            <a:pPr marL="342900" indent="-342900">
              <a:buAutoNum type="alphaLcParenR"/>
            </a:pPr>
            <a:r>
              <a:rPr lang="en-GB" sz="1200" dirty="0" smtClean="0"/>
              <a:t>Find the surface area of the cylinder.</a:t>
            </a:r>
          </a:p>
          <a:p>
            <a:pPr marL="342900" indent="-342900">
              <a:buAutoNum type="alphaLcParenR"/>
            </a:pPr>
            <a:endParaRPr lang="en-GB" sz="1200" dirty="0" smtClean="0"/>
          </a:p>
          <a:p>
            <a:pPr marL="342900" indent="-342900">
              <a:buAutoNum type="alphaLcParenR"/>
            </a:pPr>
            <a:endParaRPr lang="en-GB" sz="1200" dirty="0"/>
          </a:p>
          <a:p>
            <a:pPr marL="342900" indent="-342900">
              <a:buAutoNum type="alphaLcParenR"/>
            </a:pPr>
            <a:endParaRPr lang="en-GB" sz="1200" dirty="0" smtClean="0"/>
          </a:p>
          <a:p>
            <a:pPr marL="342900" indent="-342900">
              <a:buAutoNum type="alphaLcParenR"/>
            </a:pPr>
            <a:endParaRPr lang="en-GB" sz="1200" dirty="0"/>
          </a:p>
          <a:p>
            <a:pPr marL="342900" indent="-342900">
              <a:buAutoNum type="alphaLcParenR"/>
            </a:pPr>
            <a:endParaRPr lang="en-GB" sz="1200" dirty="0" smtClean="0"/>
          </a:p>
          <a:p>
            <a:pPr marL="342900" indent="-342900">
              <a:buAutoNum type="alphaLcParenR"/>
            </a:pPr>
            <a:endParaRPr lang="en-GB" sz="1200" dirty="0"/>
          </a:p>
          <a:p>
            <a:pPr marL="342900" indent="-342900">
              <a:buAutoNum type="alphaLcParenR"/>
            </a:pPr>
            <a:endParaRPr lang="en-GB" sz="1200" dirty="0" smtClean="0"/>
          </a:p>
          <a:p>
            <a:pPr marL="342900" indent="-342900">
              <a:buAutoNum type="alphaLcParenR"/>
            </a:pPr>
            <a:endParaRPr lang="en-GB" sz="1200" dirty="0"/>
          </a:p>
          <a:p>
            <a:pPr marL="342900" indent="-342900">
              <a:buAutoNum type="alphaLcParenR"/>
            </a:pPr>
            <a:endParaRPr lang="en-GB" sz="1200" dirty="0" smtClean="0"/>
          </a:p>
          <a:p>
            <a:pPr marL="342900" indent="-342900">
              <a:buAutoNum type="alphaLcParenR"/>
            </a:pPr>
            <a:endParaRPr lang="en-GB" sz="120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12" t="30769" r="15348" b="29133"/>
          <a:stretch/>
        </p:blipFill>
        <p:spPr bwMode="auto">
          <a:xfrm>
            <a:off x="8931394" y="5347647"/>
            <a:ext cx="822206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41" t="35416" r="28092" b="41667"/>
          <a:stretch/>
        </p:blipFill>
        <p:spPr bwMode="auto">
          <a:xfrm>
            <a:off x="5649210" y="5638800"/>
            <a:ext cx="896558" cy="983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ight Arrow 29"/>
          <p:cNvSpPr/>
          <p:nvPr/>
        </p:nvSpPr>
        <p:spPr>
          <a:xfrm rot="5400000">
            <a:off x="9279447" y="3853291"/>
            <a:ext cx="517443" cy="4308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Right Arrow 28"/>
          <p:cNvSpPr/>
          <p:nvPr/>
        </p:nvSpPr>
        <p:spPr>
          <a:xfrm rot="10800000">
            <a:off x="3140157" y="6342526"/>
            <a:ext cx="517443" cy="4308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106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253</Words>
  <Application>Microsoft Office PowerPoint</Application>
  <PresentationFormat>A4 Paper (210x297 mm)</PresentationFormat>
  <Paragraphs>79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Longley Park Sixth Form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jenny.hughes</dc:creator>
  <cp:lastModifiedBy>jenny.hughes</cp:lastModifiedBy>
  <cp:revision>13</cp:revision>
  <cp:lastPrinted>2015-01-23T10:58:31Z</cp:lastPrinted>
  <dcterms:created xsi:type="dcterms:W3CDTF">2015-01-23T09:50:08Z</dcterms:created>
  <dcterms:modified xsi:type="dcterms:W3CDTF">2015-01-23T14:32:20Z</dcterms:modified>
</cp:coreProperties>
</file>