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520" y="86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8F370-11B7-4A36-A131-A785F2904B4F}" type="datetimeFigureOut">
              <a:rPr lang="en-GB" smtClean="0"/>
              <a:t>20/10/2015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3420-1433-4268-8D1F-C5B1D9EE36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4229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8F370-11B7-4A36-A131-A785F2904B4F}" type="datetimeFigureOut">
              <a:rPr lang="en-GB" smtClean="0"/>
              <a:t>20/10/2015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3420-1433-4268-8D1F-C5B1D9EE36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6052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8F370-11B7-4A36-A131-A785F2904B4F}" type="datetimeFigureOut">
              <a:rPr lang="en-GB" smtClean="0"/>
              <a:t>20/10/2015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3420-1433-4268-8D1F-C5B1D9EE36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9866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8F370-11B7-4A36-A131-A785F2904B4F}" type="datetimeFigureOut">
              <a:rPr lang="en-GB" smtClean="0"/>
              <a:t>20/10/2015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3420-1433-4268-8D1F-C5B1D9EE36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9220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8F370-11B7-4A36-A131-A785F2904B4F}" type="datetimeFigureOut">
              <a:rPr lang="en-GB" smtClean="0"/>
              <a:t>20/10/2015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3420-1433-4268-8D1F-C5B1D9EE36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5455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8F370-11B7-4A36-A131-A785F2904B4F}" type="datetimeFigureOut">
              <a:rPr lang="en-GB" smtClean="0"/>
              <a:t>20/10/2015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3420-1433-4268-8D1F-C5B1D9EE36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1140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8F370-11B7-4A36-A131-A785F2904B4F}" type="datetimeFigureOut">
              <a:rPr lang="en-GB" smtClean="0"/>
              <a:t>20/10/2015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3420-1433-4268-8D1F-C5B1D9EE36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494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8F370-11B7-4A36-A131-A785F2904B4F}" type="datetimeFigureOut">
              <a:rPr lang="en-GB" smtClean="0"/>
              <a:t>20/10/2015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3420-1433-4268-8D1F-C5B1D9EE36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0337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8F370-11B7-4A36-A131-A785F2904B4F}" type="datetimeFigureOut">
              <a:rPr lang="en-GB" smtClean="0"/>
              <a:t>20/10/2015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3420-1433-4268-8D1F-C5B1D9EE36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7171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8F370-11B7-4A36-A131-A785F2904B4F}" type="datetimeFigureOut">
              <a:rPr lang="en-GB" smtClean="0"/>
              <a:t>20/10/2015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3420-1433-4268-8D1F-C5B1D9EE36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8621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8F370-11B7-4A36-A131-A785F2904B4F}" type="datetimeFigureOut">
              <a:rPr lang="en-GB" smtClean="0"/>
              <a:t>20/10/2015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3420-1433-4268-8D1F-C5B1D9EE36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8340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F8F370-11B7-4A36-A131-A785F2904B4F}" type="datetimeFigureOut">
              <a:rPr lang="en-GB" smtClean="0"/>
              <a:t>20/10/2015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13420-1433-4268-8D1F-C5B1D9EE36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4526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11613" y="138782"/>
            <a:ext cx="6801763" cy="6686426"/>
            <a:chOff x="106642419" y="105198355"/>
            <a:chExt cx="7020872" cy="6902453"/>
          </a:xfrm>
        </p:grpSpPr>
        <p:pic>
          <p:nvPicPr>
            <p:cNvPr id="1029" name="Picture 5" descr="fortune teller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4" t="462" r="55542" b="26843"/>
            <a:stretch>
              <a:fillRect/>
            </a:stretch>
          </p:blipFill>
          <p:spPr bwMode="auto">
            <a:xfrm>
              <a:off x="106642419" y="105198355"/>
              <a:ext cx="7020872" cy="69024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 rot="2700000">
              <a:off x="110638695" y="105502414"/>
              <a:ext cx="1298117" cy="7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altLang="en-US" sz="1400" dirty="0" smtClean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A &amp; B are mutually exclusive if …</a:t>
              </a:r>
              <a:endPara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8" name="Text Box 7"/>
                <p:cNvSpPr txBox="1">
                  <a:spLocks noChangeArrowheads="1"/>
                </p:cNvSpPr>
                <p:nvPr/>
              </p:nvSpPr>
              <p:spPr bwMode="auto">
                <a:xfrm rot="2700000">
                  <a:off x="112299781" y="107165072"/>
                  <a:ext cx="1298117" cy="7385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 algn="in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36576" tIns="36576" rIns="36576" bIns="36576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GB" altLang="en-US" sz="14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Calibri" pitchFamily="34" charset="0"/>
                      <a:cs typeface="Arial" pitchFamily="34" charset="0"/>
                    </a:rPr>
                    <a:t>To find </a:t>
                  </a:r>
                  <a14:m>
                    <m:oMath xmlns:m="http://schemas.openxmlformats.org/officeDocument/2006/math">
                      <m:r>
                        <a:rPr kumimoji="0" lang="en-GB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 Math"/>
                          <a:cs typeface="Arial" pitchFamily="34" charset="0"/>
                        </a:rPr>
                        <m:t>𝑃</m:t>
                      </m:r>
                      <m:d>
                        <m:dPr>
                          <m:ctrlPr>
                            <a:rPr kumimoji="0" lang="en-GB" altLang="en-US" sz="1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kumimoji="0" lang="en-GB" altLang="en-US" sz="1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cs typeface="Arial" pitchFamily="34" charset="0"/>
                            </a:rPr>
                            <m:t>𝐴</m:t>
                          </m:r>
                          <m:r>
                            <a:rPr kumimoji="0" lang="en-GB" altLang="en-US" sz="1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∩</m:t>
                          </m:r>
                          <m:r>
                            <a:rPr kumimoji="0" lang="en-GB" altLang="en-US" sz="1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𝐵</m:t>
                          </m:r>
                        </m:e>
                      </m:d>
                    </m:oMath>
                  </a14:m>
                  <a:r>
                    <a:rPr kumimoji="0" lang="en-US" altLang="en-US" sz="14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 use the formula …</a:t>
                  </a:r>
                  <a:endParaRPr kumimoji="0" lang="en-US" altLang="en-US" sz="1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mc:Choice>
          <mc:Fallback>
            <p:sp>
              <p:nvSpPr>
                <p:cNvPr id="8" name="Text 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2700000">
                  <a:off x="112299781" y="107165072"/>
                  <a:ext cx="1298117" cy="738554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l="-4783" b="-4783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in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9" name="Text Box 8"/>
                <p:cNvSpPr txBox="1">
                  <a:spLocks noChangeArrowheads="1"/>
                </p:cNvSpPr>
                <p:nvPr/>
              </p:nvSpPr>
              <p:spPr bwMode="auto">
                <a:xfrm rot="8100000">
                  <a:off x="110604624" y="111012587"/>
                  <a:ext cx="1298117" cy="7385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 algn="in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36576" tIns="36576" rIns="36576" bIns="36576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kumimoji="0" lang="en-GB" altLang="en-US" sz="14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Calibri" pitchFamily="34" charset="0"/>
                      <a:cs typeface="Arial" pitchFamily="34" charset="0"/>
                    </a:rPr>
                    <a:t>To find </a:t>
                  </a:r>
                  <a14:m>
                    <m:oMath xmlns:m="http://schemas.openxmlformats.org/officeDocument/2006/math">
                      <m:r>
                        <a:rPr lang="en-GB" altLang="en-US" sz="1400" i="1" dirty="0">
                          <a:solidFill>
                            <a:srgbClr val="000000"/>
                          </a:solidFill>
                          <a:latin typeface="Cambria Math"/>
                          <a:cs typeface="Arial" pitchFamily="34" charset="0"/>
                        </a:rPr>
                        <m:t>𝑃</m:t>
                      </m:r>
                      <m:d>
                        <m:dPr>
                          <m:ctrlPr>
                            <a:rPr lang="en-GB" altLang="en-US" sz="1400" i="1" dirty="0">
                              <a:solidFill>
                                <a:srgbClr val="000000"/>
                              </a:solidFill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GB" altLang="en-US" sz="1400" i="1" dirty="0">
                              <a:solidFill>
                                <a:srgbClr val="000000"/>
                              </a:solidFill>
                              <a:latin typeface="Cambria Math"/>
                              <a:cs typeface="Arial" pitchFamily="34" charset="0"/>
                            </a:rPr>
                            <m:t>𝐴</m:t>
                          </m:r>
                        </m:e>
                        <m:e>
                          <m:r>
                            <a:rPr lang="en-GB" altLang="en-US" sz="1400" i="1" dirty="0">
                              <a:solidFill>
                                <a:srgbClr val="000000"/>
                              </a:solidFill>
                              <a:latin typeface="Cambria Math"/>
                              <a:cs typeface="Arial" pitchFamily="34" charset="0"/>
                            </a:rPr>
                            <m:t>𝐵</m:t>
                          </m:r>
                        </m:e>
                      </m:d>
                    </m:oMath>
                  </a14:m>
                  <a:r>
                    <a:rPr lang="en-US" altLang="en-US" sz="1400" dirty="0">
                      <a:cs typeface="Arial" pitchFamily="34" charset="0"/>
                    </a:rPr>
                    <a:t> </a:t>
                  </a:r>
                </a:p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14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Use the formula…</a:t>
                  </a:r>
                  <a:endParaRPr kumimoji="0" lang="en-US" altLang="en-US" sz="1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mc:Choice>
          <mc:Fallback>
            <p:sp>
              <p:nvSpPr>
                <p:cNvPr id="9" name="Text 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8100000">
                  <a:off x="110604624" y="111012587"/>
                  <a:ext cx="1298117" cy="738554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r="-1304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in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0" name="Text Box 9"/>
                <p:cNvSpPr txBox="1">
                  <a:spLocks noChangeArrowheads="1"/>
                </p:cNvSpPr>
                <p:nvPr/>
              </p:nvSpPr>
              <p:spPr bwMode="auto">
                <a:xfrm rot="8100000">
                  <a:off x="112265710" y="109362303"/>
                  <a:ext cx="1298117" cy="7385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 algn="in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36576" tIns="36576" rIns="36576" bIns="36576" numCol="1" anchor="t" anchorCtr="0" compatLnSpc="1">
                  <a:prstTxWarp prst="textNoShape">
                    <a:avLst/>
                  </a:prstTxWarp>
                </a:bodyPr>
                <a:lstStyle/>
                <a:p>
                  <a:pPr lvl="0"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 xmlns:m="http://schemas.openxmlformats.org/officeDocument/2006/math">
                      <m:r>
                        <a:rPr lang="en-GB" altLang="en-US" sz="1400" i="1" smtClean="0">
                          <a:solidFill>
                            <a:srgbClr val="000000"/>
                          </a:solidFill>
                          <a:latin typeface="Cambria Math"/>
                          <a:cs typeface="Arial" pitchFamily="34" charset="0"/>
                        </a:rPr>
                        <m:t>𝑃</m:t>
                      </m:r>
                      <m:r>
                        <a:rPr lang="en-GB" altLang="en-US" sz="1400" i="1" smtClean="0">
                          <a:solidFill>
                            <a:srgbClr val="000000"/>
                          </a:solidFill>
                          <a:latin typeface="Cambria Math"/>
                          <a:cs typeface="Arial" pitchFamily="34" charset="0"/>
                        </a:rPr>
                        <m:t>(</m:t>
                      </m:r>
                      <m:r>
                        <a:rPr lang="en-GB" altLang="en-US" sz="1400" i="1" smtClean="0">
                          <a:solidFill>
                            <a:srgbClr val="000000"/>
                          </a:solidFill>
                          <a:latin typeface="Cambria Math"/>
                          <a:cs typeface="Arial" pitchFamily="34" charset="0"/>
                        </a:rPr>
                        <m:t>𝐴</m:t>
                      </m:r>
                      <m:r>
                        <a:rPr lang="en-GB" altLang="en-US" sz="1400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∪</m:t>
                      </m:r>
                      <m:r>
                        <a:rPr lang="en-GB" altLang="en-US" sz="1400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𝐵</m:t>
                      </m:r>
                      <m:r>
                        <a:rPr lang="en-GB" altLang="en-US" sz="1400" b="0" i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)</m:t>
                      </m:r>
                    </m:oMath>
                  </a14:m>
                  <a:r>
                    <a:rPr kumimoji="0" lang="en-US" altLang="en-US" sz="14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+mj-lt"/>
                      <a:cs typeface="Arial" pitchFamily="34" charset="0"/>
                    </a:rPr>
                    <a:t> means</a:t>
                  </a:r>
                  <a:r>
                    <a:rPr kumimoji="0" lang="en-US" altLang="en-US" sz="1400" b="0" i="0" u="none" strike="noStrike" cap="none" normalizeH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+mj-lt"/>
                      <a:cs typeface="Arial" pitchFamily="34" charset="0"/>
                    </a:rPr>
                    <a:t> …</a:t>
                  </a:r>
                  <a:endParaRPr kumimoji="0" lang="en-US" altLang="en-US" sz="32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mc:Choice>
          <mc:Fallback>
            <p:sp>
              <p:nvSpPr>
                <p:cNvPr id="10" name="Text 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8100000">
                  <a:off x="112265710" y="109362303"/>
                  <a:ext cx="1298117" cy="738554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in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 rot="13500000">
              <a:off x="106779969" y="109326220"/>
              <a:ext cx="1298117" cy="7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A &amp; B are independent events if …</a:t>
              </a:r>
              <a:endPara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2" name="Text Box 11"/>
                <p:cNvSpPr txBox="1">
                  <a:spLocks noChangeArrowheads="1"/>
                </p:cNvSpPr>
                <p:nvPr/>
              </p:nvSpPr>
              <p:spPr bwMode="auto">
                <a:xfrm rot="13500000">
                  <a:off x="108441055" y="110988878"/>
                  <a:ext cx="1298117" cy="7385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 algn="in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36576" tIns="36576" rIns="36576" bIns="36576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 xmlns:m="http://schemas.openxmlformats.org/officeDocument/2006/math">
                      <m:r>
                        <a:rPr kumimoji="0" lang="en-GB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m:t>𝑃</m:t>
                      </m:r>
                      <m:d>
                        <m:dPr>
                          <m:ctrlPr>
                            <a:rPr kumimoji="0" lang="en-GB" altLang="en-US" sz="1400" b="0" i="1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+mj-lt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kumimoji="0" lang="en-GB" altLang="en-US" sz="1400" b="0" i="1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+mj-lt"/>
                              <a:cs typeface="Arial" pitchFamily="34" charset="0"/>
                            </a:rPr>
                            <m:t>𝐴</m:t>
                          </m:r>
                          <m:r>
                            <a:rPr kumimoji="0" lang="en-GB" altLang="en-US" sz="1400" b="0" i="1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+mj-lt"/>
                              <a:ea typeface="Cambria Math"/>
                              <a:cs typeface="Arial" pitchFamily="34" charset="0"/>
                            </a:rPr>
                            <m:t>∩</m:t>
                          </m:r>
                          <m:r>
                            <a:rPr kumimoji="0" lang="en-GB" altLang="en-US" sz="1400" b="0" i="1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+mj-lt"/>
                              <a:ea typeface="Cambria Math"/>
                              <a:cs typeface="Arial" pitchFamily="34" charset="0"/>
                            </a:rPr>
                            <m:t>𝐵</m:t>
                          </m:r>
                        </m:e>
                      </m:d>
                    </m:oMath>
                  </a14:m>
                  <a:r>
                    <a:rPr kumimoji="0" lang="en-US" altLang="en-US" sz="14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+mj-lt"/>
                      <a:cs typeface="Arial" pitchFamily="34" charset="0"/>
                    </a:rPr>
                    <a:t> means…</a:t>
                  </a:r>
                  <a:endParaRPr kumimoji="0" lang="en-US" altLang="en-US" sz="1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j-lt"/>
                    <a:cs typeface="Arial" pitchFamily="34" charset="0"/>
                  </a:endParaRPr>
                </a:p>
              </p:txBody>
            </p:sp>
          </mc:Choice>
          <mc:Fallback>
            <p:sp>
              <p:nvSpPr>
                <p:cNvPr id="12" name="Text 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3500000">
                  <a:off x="108441055" y="110988878"/>
                  <a:ext cx="1298117" cy="738554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in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3" name="Text Box 12"/>
                <p:cNvSpPr txBox="1">
                  <a:spLocks noChangeArrowheads="1"/>
                </p:cNvSpPr>
                <p:nvPr/>
              </p:nvSpPr>
              <p:spPr bwMode="auto">
                <a:xfrm rot="18900000">
                  <a:off x="106786342" y="107146643"/>
                  <a:ext cx="1298117" cy="7385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 algn="in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36576" tIns="36576" rIns="36576" bIns="36576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 xmlns:m="http://schemas.openxmlformats.org/officeDocument/2006/math">
                      <m:r>
                        <a:rPr kumimoji="0" lang="en-GB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cs typeface="Arial" pitchFamily="34" charset="0"/>
                        </a:rPr>
                        <m:t>𝑃</m:t>
                      </m:r>
                      <m:d>
                        <m:dPr>
                          <m:ctrlPr>
                            <a:rPr kumimoji="0" lang="en-GB" altLang="en-US" sz="1400" b="0" i="1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kumimoji="0" lang="en-GB" altLang="en-US" sz="1400" b="0" i="1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cs typeface="Arial" pitchFamily="34" charset="0"/>
                            </a:rPr>
                            <m:t>𝐴</m:t>
                          </m:r>
                        </m:e>
                        <m:e>
                          <m:r>
                            <a:rPr kumimoji="0" lang="en-GB" altLang="en-US" sz="1400" b="0" i="1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cs typeface="Arial" pitchFamily="34" charset="0"/>
                            </a:rPr>
                            <m:t>𝐵</m:t>
                          </m:r>
                        </m:e>
                      </m:d>
                    </m:oMath>
                  </a14:m>
                  <a:r>
                    <a:rPr kumimoji="0" lang="en-US" altLang="en-US" sz="14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itchFamily="34" charset="0"/>
                    </a:rPr>
                    <a:t> </a:t>
                  </a:r>
                </a:p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14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itchFamily="34" charset="0"/>
                    </a:rPr>
                    <a:t>means</a:t>
                  </a:r>
                  <a:endParaRPr kumimoji="0" lang="en-US" altLang="en-US" sz="1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itchFamily="34" charset="0"/>
                  </a:endParaRPr>
                </a:p>
              </p:txBody>
            </p:sp>
          </mc:Choice>
          <mc:Fallback>
            <p:sp>
              <p:nvSpPr>
                <p:cNvPr id="13" name="Text 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8900000">
                  <a:off x="106786342" y="107146643"/>
                  <a:ext cx="1298117" cy="738554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in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4" name="Text Box 13"/>
                <p:cNvSpPr txBox="1">
                  <a:spLocks noChangeArrowheads="1"/>
                </p:cNvSpPr>
                <p:nvPr/>
              </p:nvSpPr>
              <p:spPr bwMode="auto">
                <a:xfrm rot="18900000">
                  <a:off x="108447428" y="105496359"/>
                  <a:ext cx="1298117" cy="7385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 algn="in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36576" tIns="36576" rIns="36576" bIns="36576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GB" altLang="en-US" sz="14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Calibri" pitchFamily="34" charset="0"/>
                      <a:cs typeface="Arial" pitchFamily="34" charset="0"/>
                    </a:rPr>
                    <a:t>To find </a:t>
                  </a:r>
                  <a14:m>
                    <m:oMath xmlns:m="http://schemas.openxmlformats.org/officeDocument/2006/math">
                      <m:r>
                        <a:rPr kumimoji="0" lang="en-GB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 Math"/>
                          <a:cs typeface="Arial" pitchFamily="34" charset="0"/>
                        </a:rPr>
                        <m:t>𝑃</m:t>
                      </m:r>
                      <m:r>
                        <a:rPr kumimoji="0" lang="en-GB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 Math"/>
                          <a:cs typeface="Arial" pitchFamily="34" charset="0"/>
                        </a:rPr>
                        <m:t>(</m:t>
                      </m:r>
                      <m:r>
                        <a:rPr kumimoji="0" lang="en-GB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 Math"/>
                          <a:cs typeface="Arial" pitchFamily="34" charset="0"/>
                        </a:rPr>
                        <m:t>𝐴</m:t>
                      </m:r>
                      <m:r>
                        <a:rPr kumimoji="0" lang="en-GB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 Math"/>
                          <a:ea typeface="Cambria Math"/>
                          <a:cs typeface="Arial" pitchFamily="34" charset="0"/>
                        </a:rPr>
                        <m:t>∪</m:t>
                      </m:r>
                      <m:r>
                        <a:rPr kumimoji="0" lang="en-GB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 Math"/>
                          <a:ea typeface="Cambria Math"/>
                          <a:cs typeface="Arial" pitchFamily="34" charset="0"/>
                        </a:rPr>
                        <m:t>𝐵</m:t>
                      </m:r>
                      <m:r>
                        <a:rPr kumimoji="0" lang="en-GB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 Math"/>
                          <a:ea typeface="Cambria Math"/>
                          <a:cs typeface="Arial" pitchFamily="34" charset="0"/>
                        </a:rPr>
                        <m:t>)</m:t>
                      </m:r>
                    </m:oMath>
                  </a14:m>
                  <a:r>
                    <a:rPr kumimoji="0" lang="en-GB" altLang="en-US" sz="14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Calibri" pitchFamily="34" charset="0"/>
                      <a:cs typeface="Arial" pitchFamily="34" charset="0"/>
                    </a:rPr>
                    <a:t> use the formula…</a:t>
                  </a:r>
                  <a:endParaRPr kumimoji="0" lang="en-US" altLang="en-US" sz="1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mc:Choice>
          <mc:Fallback>
            <p:sp>
              <p:nvSpPr>
                <p:cNvPr id="14" name="Text 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8900000">
                  <a:off x="108447428" y="105496359"/>
                  <a:ext cx="1298117" cy="738554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 r="-1739" b="-1304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in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EEECE1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459341" y="7905328"/>
            <a:ext cx="3906305" cy="108234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GB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Fold your fortune teller along the lines and use it to check how much you know about probability. </a:t>
            </a:r>
            <a:endParaRPr kumimoji="0" lang="en-GB" altLang="en-US" sz="5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GB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Any answers you don't know use your notes or textbook to find out.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1760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108</Words>
  <Application>Microsoft Office PowerPoint</Application>
  <PresentationFormat>A4 Paper (210x297 mm)</PresentationFormat>
  <Paragraphs>12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Jenny Hughes</dc:creator>
  <cp:lastModifiedBy>Jenny Hughes</cp:lastModifiedBy>
  <cp:revision>2</cp:revision>
  <dcterms:created xsi:type="dcterms:W3CDTF">2015-09-28T18:29:49Z</dcterms:created>
  <dcterms:modified xsi:type="dcterms:W3CDTF">2015-10-20T20:39:58Z</dcterms:modified>
</cp:coreProperties>
</file>