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76" r:id="rId4"/>
    <p:sldId id="272" r:id="rId5"/>
    <p:sldId id="271" r:id="rId6"/>
    <p:sldId id="277" r:id="rId7"/>
    <p:sldId id="270" r:id="rId8"/>
    <p:sldId id="269" r:id="rId9"/>
    <p:sldId id="268" r:id="rId10"/>
    <p:sldId id="263" r:id="rId11"/>
    <p:sldId id="266" r:id="rId12"/>
    <p:sldId id="267" r:id="rId13"/>
    <p:sldId id="262" r:id="rId14"/>
    <p:sldId id="264" r:id="rId15"/>
    <p:sldId id="265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1652" autoAdjust="0"/>
  </p:normalViewPr>
  <p:slideViewPr>
    <p:cSldViewPr>
      <p:cViewPr>
        <p:scale>
          <a:sx n="70" d="100"/>
          <a:sy n="70" d="100"/>
        </p:scale>
        <p:origin x="-151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B4381-183A-4E9B-ADA2-80A723B4EC94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E1ADC-5770-44A8-88B3-AA8635FA2D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594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C135B-FCCB-4905-B76C-F970A9113A6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DD5E-F361-4FCF-84A6-2D39892CA1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49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and 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</a:t>
            </a:r>
          </a:p>
          <a:p>
            <a:endParaRPr lang="en-GB" dirty="0" smtClean="0"/>
          </a:p>
          <a:p>
            <a:r>
              <a:rPr lang="en-GB" dirty="0" smtClean="0"/>
              <a:t>A is P(B given A)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884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23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884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884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2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0DD5E-F361-4FCF-84A6-2D39892CA16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186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39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096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7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10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8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2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02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37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976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549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87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E1B64-4B60-4860-A886-A75057FBDF46}" type="datetimeFigureOut">
              <a:rPr lang="en-GB" smtClean="0"/>
              <a:t>26/05/2016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39042-9B6B-4740-946E-C5F63AF675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38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The heights (x cm) of a group of 100 women were recorded. The summary data is as follows</a:t>
                </a:r>
              </a:p>
              <a:p>
                <a:endParaRPr lang="en-US" sz="3200" b="1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b="0" i="1" smtClean="0">
                        <a:latin typeface="Cambria Math"/>
                      </a:rPr>
                      <m:t>Σ</m:t>
                    </m:r>
                    <m:r>
                      <a:rPr lang="en-GB" sz="3200" b="0" i="1" smtClean="0">
                        <a:latin typeface="Cambria Math"/>
                      </a:rPr>
                      <m:t>𝑓𝑥</m:t>
                    </m:r>
                    <m:r>
                      <a:rPr lang="en-GB" sz="3200" b="0" i="1" smtClean="0">
                        <a:latin typeface="Cambria Math"/>
                      </a:rPr>
                      <m:t>=17100</m:t>
                    </m:r>
                  </m:oMath>
                </a14:m>
                <a:r>
                  <a:rPr lang="en-US" sz="3200" b="1" dirty="0" smtClean="0"/>
                  <a:t>		</a:t>
                </a:r>
                <a:r>
                  <a:rPr lang="el-GR" sz="3200" b="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b="0" i="1" smtClean="0">
                        <a:latin typeface="Cambria Math"/>
                      </a:rPr>
                      <m:t>Σ</m:t>
                    </m:r>
                    <m:r>
                      <a:rPr lang="en-GB" sz="3200" b="0" i="1" smtClean="0">
                        <a:latin typeface="Cambria Math"/>
                      </a:rPr>
                      <m:t>𝑓</m:t>
                    </m:r>
                    <m:sSup>
                      <m:sSupPr>
                        <m:ctrlPr>
                          <a:rPr lang="en-GB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3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r>
                      <a:rPr lang="en-GB" sz="3200" b="0" i="1" smtClean="0">
                        <a:latin typeface="Cambria Math"/>
                      </a:rPr>
                      <m:t>2 926 225</m:t>
                    </m:r>
                  </m:oMath>
                </a14:m>
                <a:endParaRPr lang="en-US" sz="3200" b="1" dirty="0"/>
              </a:p>
              <a:p>
                <a:endParaRPr lang="en-US" sz="3200" b="1" dirty="0" smtClean="0"/>
              </a:p>
              <a:p>
                <a:r>
                  <a:rPr lang="en-US" sz="3200" b="1" dirty="0" smtClean="0"/>
                  <a:t>Work out the variance</a:t>
                </a:r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915" t="-2600" b="-5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4.61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5800155" y="4076335"/>
            <a:ext cx="244827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171.12</a:t>
            </a:r>
            <a:endParaRPr lang="en-GB" sz="3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32.35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5796136" y="5304762"/>
            <a:ext cx="244827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21.25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825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404664"/>
            <a:ext cx="82809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 random variable x has the following distribution:</a:t>
            </a:r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GB" sz="3200" b="1" dirty="0" smtClean="0"/>
              <a:t>Find E(X)</a:t>
            </a:r>
            <a:endParaRPr lang="en-US" sz="3200" b="1" dirty="0" smtClean="0"/>
          </a:p>
          <a:p>
            <a:endParaRPr lang="en-US" sz="3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17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77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4121580"/>
                  </p:ext>
                </p:extLst>
              </p:nvPr>
            </p:nvGraphicFramePr>
            <p:xfrm>
              <a:off x="1033389" y="1565214"/>
              <a:ext cx="6922987" cy="164776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8722"/>
                    <a:gridCol w="1084853"/>
                    <a:gridCol w="1084853"/>
                    <a:gridCol w="1084853"/>
                    <a:gridCol w="1084853"/>
                    <a:gridCol w="1084853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x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-1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0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2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3</a:t>
                          </a:r>
                          <a:endParaRPr lang="en-GB" sz="3600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P(X=x)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20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20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4121580"/>
                  </p:ext>
                </p:extLst>
              </p:nvPr>
            </p:nvGraphicFramePr>
            <p:xfrm>
              <a:off x="1033389" y="1565214"/>
              <a:ext cx="6922987" cy="164776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8722"/>
                    <a:gridCol w="1084853"/>
                    <a:gridCol w="1084853"/>
                    <a:gridCol w="1084853"/>
                    <a:gridCol w="1084853"/>
                    <a:gridCol w="1084853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x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-1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0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2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3</a:t>
                          </a:r>
                          <a:endParaRPr lang="en-GB" sz="3600" dirty="0"/>
                        </a:p>
                      </a:txBody>
                      <a:tcPr anchor="ctr"/>
                    </a:tc>
                  </a:tr>
                  <a:tr h="10076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P(X=x)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138764" t="-72727" r="-400000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240113" t="-72727" r="-302260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338202" t="-72727" r="-200562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438202" t="-72727" r="-100562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538202" t="-72727" r="-562" b="-484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89031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4031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The random variable x has the following distribution:</a:t>
                </a:r>
              </a:p>
              <a:p>
                <a:endParaRPr lang="en-US" sz="3200" dirty="0"/>
              </a:p>
              <a:p>
                <a:endParaRPr lang="en-US" sz="3200" dirty="0" smtClean="0"/>
              </a:p>
              <a:p>
                <a:endParaRPr lang="en-US" sz="3200" dirty="0"/>
              </a:p>
              <a:p>
                <a:endParaRPr lang="en-US" sz="3200" dirty="0" smtClean="0"/>
              </a:p>
              <a:p>
                <a:r>
                  <a:rPr lang="en-US" sz="3200" b="1" dirty="0" smtClean="0"/>
                  <a:t>Given that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/>
                      </a:rPr>
                      <m:t>𝒚</m:t>
                    </m:r>
                    <m:r>
                      <a:rPr lang="en-US" sz="3200" b="1" i="1" dirty="0" smtClean="0">
                        <a:latin typeface="Cambria Math"/>
                      </a:rPr>
                      <m:t>=</m:t>
                    </m:r>
                    <m:r>
                      <a:rPr lang="en-US" sz="3200" b="1" i="1" dirty="0" smtClean="0">
                        <a:latin typeface="Cambria Math"/>
                      </a:rPr>
                      <m:t>𝟐</m:t>
                    </m:r>
                    <m:r>
                      <a:rPr lang="en-US" sz="3200" b="1" i="1" dirty="0" smtClean="0">
                        <a:latin typeface="Cambria Math"/>
                      </a:rPr>
                      <m:t>𝒙</m:t>
                    </m:r>
                    <m:r>
                      <a:rPr lang="en-US" sz="3200" b="1" i="1" dirty="0" smtClean="0">
                        <a:latin typeface="Cambria Math"/>
                      </a:rPr>
                      <m:t>−</m:t>
                    </m:r>
                    <m:r>
                      <a:rPr lang="en-US" sz="3200" b="1" i="1" dirty="0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3200" b="1" dirty="0" smtClean="0"/>
                  <a:t> find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latin typeface="Cambria Math"/>
                      </a:rPr>
                      <m:t>𝒑</m:t>
                    </m:r>
                    <m:r>
                      <a:rPr lang="en-GB" sz="3200" b="1" i="1" smtClean="0">
                        <a:latin typeface="Cambria Math"/>
                      </a:rPr>
                      <m:t>(</m:t>
                    </m:r>
                    <m:r>
                      <a:rPr lang="en-GB" sz="3200" b="1" i="1" smtClean="0">
                        <a:latin typeface="Cambria Math"/>
                      </a:rPr>
                      <m:t>𝒀</m:t>
                    </m:r>
                    <m:r>
                      <a:rPr lang="en-GB" sz="3200" b="1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GB" sz="3200" b="1" i="1" smtClean="0">
                        <a:latin typeface="Cambria Math"/>
                        <a:ea typeface="Cambria Math"/>
                      </a:rPr>
                      <m:t>𝟏</m:t>
                    </m:r>
                    <m:r>
                      <a:rPr lang="en-GB" sz="3200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3200" b="1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4031873"/>
              </a:xfrm>
              <a:prstGeom prst="rect">
                <a:avLst/>
              </a:prstGeom>
              <a:blipFill rotWithShape="1">
                <a:blip r:embed="rId3"/>
                <a:stretch>
                  <a:fillRect l="-1915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5222651"/>
                  </p:ext>
                </p:extLst>
              </p:nvPr>
            </p:nvGraphicFramePr>
            <p:xfrm>
              <a:off x="1033389" y="1565214"/>
              <a:ext cx="6922987" cy="164776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8722"/>
                    <a:gridCol w="1084853"/>
                    <a:gridCol w="1084853"/>
                    <a:gridCol w="1084853"/>
                    <a:gridCol w="1084853"/>
                    <a:gridCol w="1084853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x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-1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0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2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3</a:t>
                          </a:r>
                          <a:endParaRPr lang="en-GB" sz="3600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P(X=x)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20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20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3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GB" sz="32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2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5222651"/>
                  </p:ext>
                </p:extLst>
              </p:nvPr>
            </p:nvGraphicFramePr>
            <p:xfrm>
              <a:off x="1033389" y="1565214"/>
              <a:ext cx="6922987" cy="164776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8722"/>
                    <a:gridCol w="1084853"/>
                    <a:gridCol w="1084853"/>
                    <a:gridCol w="1084853"/>
                    <a:gridCol w="1084853"/>
                    <a:gridCol w="1084853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x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-1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0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1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2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3</a:t>
                          </a:r>
                          <a:endParaRPr lang="en-GB" sz="3600" dirty="0"/>
                        </a:p>
                      </a:txBody>
                      <a:tcPr anchor="ctr"/>
                    </a:tc>
                  </a:tr>
                  <a:tr h="10076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/>
                            <a:t>P(X=x)</a:t>
                          </a:r>
                          <a:endParaRPr lang="en-GB" sz="3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l="-138764" t="-72727" r="-400000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l="-240113" t="-72727" r="-302260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l="-338202" t="-72727" r="-200562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l="-438202" t="-72727" r="-100562" b="-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l="-538202" t="-72727" r="-562" b="-484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9237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874455"/>
                <a:ext cx="828092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Given that the coding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𝑝</m:t>
                    </m:r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r>
                      <a:rPr lang="en-GB" sz="3200" b="0" i="1" smtClean="0">
                        <a:latin typeface="Cambria Math"/>
                      </a:rPr>
                      <m:t>𝑥</m:t>
                    </m:r>
                    <m:r>
                      <a:rPr lang="en-GB" sz="3200" b="0" i="1" smtClean="0">
                        <a:latin typeface="Cambria Math"/>
                      </a:rPr>
                      <m:t>+2</m:t>
                    </m:r>
                  </m:oMath>
                </a14:m>
                <a:r>
                  <a:rPr lang="en-US" sz="32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𝑞</m:t>
                    </m:r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r>
                      <a:rPr lang="en-GB" sz="3200" b="0" i="1" smtClean="0">
                        <a:latin typeface="Cambria Math"/>
                      </a:rPr>
                      <m:t>𝑦</m:t>
                    </m:r>
                    <m:r>
                      <a:rPr lang="en-GB" sz="3200" b="0" i="1" smtClean="0">
                        <a:latin typeface="Cambria Math"/>
                      </a:rPr>
                      <m:t>−3</m:t>
                    </m:r>
                  </m:oMath>
                </a14:m>
                <a:r>
                  <a:rPr lang="en-US" sz="3200" dirty="0" smtClean="0"/>
                  <a:t> has been used to get the regression equation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𝑝</m:t>
                    </m:r>
                    <m:r>
                      <a:rPr lang="en-GB" sz="3200" b="0" i="1" smtClean="0">
                        <a:latin typeface="Cambria Math"/>
                      </a:rPr>
                      <m:t>+</m:t>
                    </m:r>
                    <m:r>
                      <a:rPr lang="en-GB" sz="3200" b="0" i="1" smtClean="0">
                        <a:latin typeface="Cambria Math"/>
                      </a:rPr>
                      <m:t>𝑞</m:t>
                    </m:r>
                    <m:r>
                      <a:rPr lang="en-GB" sz="3200" b="0" i="1" smtClean="0">
                        <a:latin typeface="Cambria Math"/>
                      </a:rPr>
                      <m:t>=5</m:t>
                    </m:r>
                  </m:oMath>
                </a14:m>
                <a:r>
                  <a:rPr lang="en-US" sz="3200" dirty="0" smtClean="0"/>
                  <a:t> find the equation of the regression line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3200" dirty="0" smtClean="0"/>
                  <a:t> on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3200" dirty="0" smtClean="0"/>
                  <a:t> in the 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latin typeface="Cambria Math"/>
                      </a:rPr>
                      <m:t>y</m:t>
                    </m:r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r>
                      <a:rPr lang="en-GB" sz="3200" b="0" i="1" smtClean="0">
                        <a:latin typeface="Cambria Math"/>
                      </a:rPr>
                      <m:t>𝑎</m:t>
                    </m:r>
                    <m:r>
                      <a:rPr lang="en-GB" sz="3200" b="0" i="1" smtClean="0">
                        <a:latin typeface="Cambria Math"/>
                      </a:rPr>
                      <m:t>+</m:t>
                    </m:r>
                    <m:r>
                      <a:rPr lang="en-GB" sz="3200" b="0" i="1" smtClean="0">
                        <a:latin typeface="Cambria Math"/>
                      </a:rPr>
                      <m:t>𝑏𝑥</m:t>
                    </m:r>
                  </m:oMath>
                </a14:m>
                <a:endParaRPr lang="en-US" sz="3200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874455"/>
                <a:ext cx="8280920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1915" t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=4−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=6−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44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5055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Given the following summary data 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3200" b="0" i="1" smtClean="0">
                            <a:latin typeface="Cambria Math"/>
                          </a:rPr>
                          <m:t>𝑦</m:t>
                        </m:r>
                        <m:r>
                          <a:rPr lang="en-GB" sz="32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endParaRPr lang="en-GB" sz="3600" i="1" dirty="0" smtClean="0">
                  <a:latin typeface="Cambria Math"/>
                </a:endParaRPr>
              </a:p>
              <a:p>
                <a:pPr lvl="3"/>
                <a:r>
                  <a:rPr lang="en-GB" sz="3200" b="0" i="1" dirty="0" smtClean="0">
                    <a:latin typeface="Cambria Math"/>
                  </a:rPr>
                  <a:t>n = 15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b="0" i="1" smtClean="0">
                          <a:latin typeface="Cambria Math"/>
                        </a:rPr>
                        <m:t>Σ</m:t>
                      </m:r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  <m:r>
                        <a:rPr lang="en-GB" sz="3200" b="0" i="1" smtClean="0">
                          <a:latin typeface="Cambria Math"/>
                        </a:rPr>
                        <m:t>=176.9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 lvl="3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b="0" i="1" smtClean="0">
                          <a:latin typeface="Cambria Math"/>
                        </a:rPr>
                        <m:t>Σ</m:t>
                      </m:r>
                      <m:r>
                        <a:rPr lang="en-GB" sz="3200" b="0" i="1" smtClean="0">
                          <a:latin typeface="Cambria Math"/>
                        </a:rPr>
                        <m:t>𝑦</m:t>
                      </m:r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>
                        <a:rPr lang="en-GB" sz="3200" b="0" i="1" smtClean="0">
                          <a:latin typeface="Cambria Math"/>
                        </a:rPr>
                        <m:t>67</m:t>
                      </m:r>
                      <m:r>
                        <a:rPr lang="en-GB" sz="32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 lvl="3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b="0" i="0" smtClean="0">
                        <a:latin typeface="Cambria Math"/>
                      </a:rPr>
                      <m:t>Σ</m:t>
                    </m:r>
                    <m:sSup>
                      <m:sSupPr>
                        <m:ctrlPr>
                          <a:rPr lang="el-GR" sz="3200" b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3200" b="0" i="0" smtClean="0"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en-GB" sz="3200" b="0" i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3200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GB" sz="3200" b="0" dirty="0" smtClean="0">
                    <a:latin typeface="Cambria Math"/>
                  </a:rPr>
                  <a:t> 2576.47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b="0" i="0" smtClean="0">
                          <a:latin typeface="Cambria Math"/>
                        </a:rPr>
                        <m:t>Σ</m:t>
                      </m:r>
                      <m:sSup>
                        <m:sSupPr>
                          <m:ctrlPr>
                            <a:rPr lang="el-GR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/>
                            </a:rPr>
                            <m:t>y</m:t>
                          </m:r>
                        </m:e>
                        <m:sup>
                          <m:r>
                            <a:rPr lang="en-GB" sz="3200" b="0" i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0" smtClean="0">
                          <a:latin typeface="Cambria Math"/>
                        </a:rPr>
                        <m:t>=</m:t>
                      </m:r>
                      <m:r>
                        <a:rPr lang="en-GB" sz="3200" b="0" i="0" smtClean="0">
                          <a:latin typeface="Cambria Math"/>
                        </a:rPr>
                        <m:t>39771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 lvl="3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b="0" i="0" smtClean="0">
                          <a:latin typeface="Cambria Math"/>
                        </a:rPr>
                        <m:t>Σ</m:t>
                      </m:r>
                      <m:r>
                        <a:rPr lang="en-GB" sz="3200" b="0" i="1" smtClean="0">
                          <a:latin typeface="Cambria Math"/>
                        </a:rPr>
                        <m:t>𝑥𝑦</m:t>
                      </m:r>
                      <m:r>
                        <a:rPr lang="en-GB" sz="3200" b="0" i="0" smtClean="0">
                          <a:latin typeface="Cambria Math"/>
                        </a:rPr>
                        <m:t>=</m:t>
                      </m:r>
                      <m:r>
                        <a:rPr lang="en-GB" sz="3200" b="0" i="0" smtClean="0">
                          <a:latin typeface="Cambria Math"/>
                        </a:rPr>
                        <m:t>9915.3</m:t>
                      </m:r>
                    </m:oMath>
                  </m:oMathPara>
                </a14:m>
                <a:endParaRPr lang="en-GB" sz="3200" b="0" dirty="0" smtClean="0">
                  <a:latin typeface="Cambria Math"/>
                </a:endParaRPr>
              </a:p>
              <a:p>
                <a:pPr lvl="3"/>
                <a:endParaRPr lang="en-GB" sz="3200" b="0" i="1" dirty="0" smtClean="0">
                  <a:latin typeface="Cambria Math"/>
                </a:endParaRPr>
              </a:p>
              <a:p>
                <a:pPr lvl="3"/>
                <a:endParaRPr lang="en-GB" sz="3200" b="0" i="1" dirty="0" smtClean="0">
                  <a:latin typeface="Cambria Math"/>
                </a:endParaRPr>
              </a:p>
              <a:p>
                <a:pPr lvl="3"/>
                <a:endParaRPr lang="en-GB" sz="3200" b="0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5055615"/>
              </a:xfrm>
              <a:prstGeom prst="rect">
                <a:avLst/>
              </a:prstGeom>
              <a:blipFill rotWithShape="1">
                <a:blip r:embed="rId3"/>
                <a:stretch>
                  <a:fillRect l="-1915" t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9034.93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490.23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39119.6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5796136" y="5304762"/>
            <a:ext cx="244827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458389.6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35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31862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Given the following summary data calculate the product moment correlation coefficient (r)</a:t>
                </a:r>
              </a:p>
              <a:p>
                <a:pPr lvl="3"/>
                <a:endParaRPr lang="en-GB" sz="3600" i="1" dirty="0" smtClean="0">
                  <a:latin typeface="Cambria Math"/>
                </a:endParaRPr>
              </a:p>
              <a:p>
                <a:pPr lvl="3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GB" sz="3200" b="0" i="1" smtClean="0">
                              <a:latin typeface="Cambria Math"/>
                            </a:rPr>
                            <m:t>𝑥𝑥</m:t>
                          </m:r>
                        </m:sub>
                      </m:sSub>
                      <m:r>
                        <a:rPr lang="en-GB" sz="3200" b="0" i="1" smtClean="0">
                          <a:latin typeface="Cambria Math"/>
                        </a:rPr>
                        <m:t>=490.23</m:t>
                      </m:r>
                    </m:oMath>
                  </m:oMathPara>
                </a14:m>
                <a:endParaRPr lang="en-GB" sz="3200" b="0" i="1" dirty="0" smtClean="0">
                  <a:latin typeface="Cambria Math"/>
                </a:endParaRP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3200" b="0" i="1" smtClean="0">
                            <a:latin typeface="Cambria Math"/>
                          </a:rPr>
                          <m:t>𝑦𝑦</m:t>
                        </m:r>
                      </m:sub>
                    </m:sSub>
                    <m:r>
                      <a:rPr lang="en-GB" sz="3200" b="0" i="1" smtClean="0">
                        <a:latin typeface="Cambria Math"/>
                      </a:rPr>
                      <m:t>=90</m:t>
                    </m:r>
                    <m:r>
                      <a:rPr lang="en-GB" sz="3200" b="0" i="1" smtClean="0">
                        <a:latin typeface="Cambria Math"/>
                      </a:rPr>
                      <m:t>34</m:t>
                    </m:r>
                    <m:r>
                      <a:rPr lang="en-GB" sz="3200" b="0" i="1" smtClean="0">
                        <a:latin typeface="Cambria Math"/>
                      </a:rPr>
                      <m:t>.</m:t>
                    </m:r>
                    <m:r>
                      <a:rPr lang="en-GB" sz="3200" b="0" i="1" smtClean="0">
                        <a:latin typeface="Cambria Math"/>
                      </a:rPr>
                      <m:t>9</m:t>
                    </m:r>
                    <m:r>
                      <a:rPr lang="en-GB" sz="32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en-US" sz="3200" dirty="0" smtClean="0"/>
                  <a:t> 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32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32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GB" sz="3200" b="0" i="1" smtClean="0">
                        <a:latin typeface="Cambria Math"/>
                      </a:rPr>
                      <m:t>=</m:t>
                    </m:r>
                    <m:r>
                      <a:rPr lang="en-GB" sz="3200" b="0" i="1" smtClean="0">
                        <a:latin typeface="Cambria Math"/>
                      </a:rPr>
                      <m:t>1907.63</m:t>
                    </m:r>
                  </m:oMath>
                </a14:m>
                <a:r>
                  <a:rPr lang="en-US" sz="3200" dirty="0" smtClean="0"/>
                  <a:t> </a:t>
                </a:r>
                <a:endParaRPr lang="en-US" sz="3200" dirty="0" smtClean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3186257"/>
              </a:xfrm>
              <a:prstGeom prst="rect">
                <a:avLst/>
              </a:prstGeom>
              <a:blipFill rotWithShape="1">
                <a:blip r:embed="rId3"/>
                <a:stretch>
                  <a:fillRect l="-1915" t="-2486" r="-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4.29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0.118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0.906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5796136" y="5304762"/>
            <a:ext cx="244827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9.343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29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404664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Which of the following  describes a positive skew?</a:t>
            </a:r>
            <a:endParaRPr lang="en-US" sz="3200" b="1" dirty="0" smtClean="0"/>
          </a:p>
          <a:p>
            <a:endParaRPr lang="en-US" sz="3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46812" y="2996952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68565" y="4210475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70797" y="5445224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46814" y="1772816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474804" y="1628800"/>
            <a:ext cx="812964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72572" y="4077072"/>
            <a:ext cx="8131876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74804" y="2852936"/>
            <a:ext cx="812964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74804" y="5301208"/>
            <a:ext cx="812964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578909" y="1700808"/>
                <a:ext cx="6881523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8909" y="1700808"/>
                <a:ext cx="6881523" cy="10081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770948" y="2924944"/>
                <a:ext cx="6689484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GB" sz="4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GB" sz="4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0948" y="2924944"/>
                <a:ext cx="6689484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764696" y="4137730"/>
                <a:ext cx="6695735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𝑚𝑒𝑎𝑛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&lt;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𝑚𝑒𝑑𝑖𝑎𝑛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&lt;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𝑚𝑜𝑑𝑒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696" y="4137730"/>
                <a:ext cx="6695735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1766928" y="5376770"/>
                <a:ext cx="6693503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𝑚𝑒𝑎𝑛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&gt;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𝑚𝑒𝑑𝑖𝑎𝑛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&gt;</m:t>
                      </m:r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𝑚𝑜𝑑𝑒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928" y="5376770"/>
                <a:ext cx="6693503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40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There are two events such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latin typeface="Cambria Math"/>
                      </a:rPr>
                      <m:t>P</m:t>
                    </m:r>
                    <m:d>
                      <m:dPr>
                        <m:ctrlPr>
                          <a:rPr lang="en-GB" sz="3200" b="0" i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3200" b="0" i="0" smtClean="0">
                            <a:latin typeface="Cambria Math"/>
                          </a:rPr>
                          <m:t>A</m:t>
                        </m:r>
                      </m:e>
                    </m:d>
                    <m:r>
                      <a:rPr lang="en-GB" sz="3200" b="0" i="0" smtClean="0">
                        <a:latin typeface="Cambria Math"/>
                      </a:rPr>
                      <m:t>=0.45</m:t>
                    </m:r>
                    <m:r>
                      <a:rPr lang="en-GB" sz="32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3200" dirty="0" smtClean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3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GB" sz="3200" b="0" i="1" smtClean="0">
                        <a:latin typeface="Cambria Math"/>
                      </a:rPr>
                      <m:t>=0.3</m:t>
                    </m:r>
                  </m:oMath>
                </a14:m>
                <a:r>
                  <a:rPr lang="en-US" sz="32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3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0" i="1" smtClean="0">
                            <a:latin typeface="Cambria Math"/>
                          </a:rPr>
                          <m:t>𝐴</m:t>
                        </m:r>
                        <m:r>
                          <a:rPr lang="en-GB" sz="32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GB" sz="32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en-GB" sz="3200" b="0" i="1" smtClean="0">
                        <a:latin typeface="Cambria Math"/>
                        <a:ea typeface="Cambria Math"/>
                      </a:rPr>
                      <m:t>=0.03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 .</m:t>
                    </m:r>
                  </m:oMath>
                </a14:m>
                <a:endParaRPr lang="en-GB" sz="3200" b="0" dirty="0" smtClean="0">
                  <a:ea typeface="Cambria Math"/>
                </a:endParaRPr>
              </a:p>
              <a:p>
                <a:endParaRPr lang="en-US" sz="3200" dirty="0" smtClean="0"/>
              </a:p>
              <a:p>
                <a:r>
                  <a:rPr lang="en-US" sz="3200" b="1" dirty="0" smtClean="0"/>
                  <a:t>Find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latin typeface="Cambria Math"/>
                      </a:rPr>
                      <m:t>𝑷</m:t>
                    </m:r>
                    <m:d>
                      <m:dPr>
                        <m:ctrlPr>
                          <a:rPr lang="en-GB" sz="32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1" i="1" smtClean="0">
                            <a:latin typeface="Cambria Math"/>
                          </a:rPr>
                          <m:t>𝑨</m:t>
                        </m:r>
                      </m:e>
                      <m:e>
                        <m:r>
                          <a:rPr lang="en-GB" sz="3200" b="1" i="1" smtClean="0">
                            <a:latin typeface="Cambria Math"/>
                          </a:rPr>
                          <m:t>𝑩</m:t>
                        </m:r>
                      </m:e>
                    </m:d>
                  </m:oMath>
                </a14:m>
                <a:endParaRPr lang="en-US" sz="3200" b="1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1915" t="-28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1677" y="4090240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0.0</m:t>
                      </m:r>
                      <m:acc>
                        <m:accPr>
                          <m:chr m:val="̇"/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acc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4090240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0.42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0.4</m:t>
                      </m:r>
                      <m:acc>
                        <m:accPr>
                          <m:chr m:val="̇"/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9</m:t>
                          </m:r>
                        </m:e>
                      </m:acc>
                      <m:acc>
                        <m:accPr>
                          <m:chr m:val="̇"/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31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404664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Which of the following is the correct formula for standard deviation?</a:t>
            </a:r>
            <a:endParaRPr lang="en-US" sz="3200" b="1" dirty="0" smtClean="0"/>
          </a:p>
          <a:p>
            <a:endParaRPr lang="en-US" sz="3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643657" y="4077072"/>
                <a:ext cx="2640311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  <m:r>
                        <a:rPr lang="en-GB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nary>
                                </m:num>
                                <m:den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657" y="4077072"/>
                <a:ext cx="2640311" cy="1008112"/>
              </a:xfrm>
              <a:prstGeom prst="rect">
                <a:avLst/>
              </a:prstGeom>
              <a:blipFill rotWithShape="1">
                <a:blip r:embed="rId3"/>
                <a:stretch>
                  <a:fillRect b="-42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nary>
                            </m:num>
                            <m:den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 b="-42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GB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nary>
                                </m:num>
                                <m:den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 </m:t>
                                      </m:r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GB" sz="24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GB" sz="24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nary>
                                    </m:num>
                                    <m:den>
                                      <m:r>
                                        <a:rPr lang="en-GB" sz="24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 b="-36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4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260648"/>
                <a:ext cx="828092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4000" dirty="0" smtClean="0"/>
                  <a:t>Find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𝑃</m:t>
                    </m:r>
                    <m:r>
                      <a:rPr lang="en-GB" sz="4000" b="0" i="1" smtClean="0">
                        <a:latin typeface="Cambria Math"/>
                      </a:rPr>
                      <m:t>(</m:t>
                    </m:r>
                    <m:r>
                      <a:rPr lang="en-GB" sz="4000" b="0" i="1" smtClean="0">
                        <a:latin typeface="Cambria Math"/>
                      </a:rPr>
                      <m:t>𝐴</m:t>
                    </m:r>
                    <m:r>
                      <a:rPr lang="en-GB" sz="4000" b="0" i="1" smtClean="0">
                        <a:latin typeface="Cambria Math"/>
                        <a:ea typeface="Cambria Math"/>
                      </a:rPr>
                      <m:t>∩</m:t>
                    </m:r>
                    <m:sSup>
                      <m:sSupPr>
                        <m:ctrlPr>
                          <a:rPr lang="en-GB" sz="40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4000" dirty="0" smtClean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60648"/>
                <a:ext cx="8280920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2651" t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9080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5064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9601" y="1124744"/>
            <a:ext cx="6600751" cy="2664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1564916" y="1308539"/>
            <a:ext cx="3655156" cy="2296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3635896" y="1308539"/>
            <a:ext cx="3583148" cy="22967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328410" y="1308539"/>
                <a:ext cx="63049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410" y="1308539"/>
                <a:ext cx="630494" cy="70788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6903797" y="1308539"/>
                <a:ext cx="65049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797" y="1308539"/>
                <a:ext cx="650499" cy="70788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2460158" y="1833643"/>
                <a:ext cx="867545" cy="1246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158" y="1833643"/>
                <a:ext cx="867545" cy="124649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3922203" y="1833642"/>
                <a:ext cx="867545" cy="1246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203" y="1833642"/>
                <a:ext cx="867545" cy="124649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5544678" y="1833641"/>
                <a:ext cx="867545" cy="1246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678" y="1833641"/>
                <a:ext cx="867545" cy="124649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6903797" y="2542545"/>
                <a:ext cx="867545" cy="1246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797" y="2542545"/>
                <a:ext cx="867545" cy="124649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472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1877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The random variable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𝑋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(100,225)</m:t>
                    </m:r>
                  </m:oMath>
                </a14:m>
                <a:endParaRPr lang="en-US" sz="3200" dirty="0" smtClean="0"/>
              </a:p>
              <a:p>
                <a:endParaRPr lang="en-US" sz="2000" dirty="0"/>
              </a:p>
              <a:p>
                <a:r>
                  <a:rPr lang="en-US" sz="3200" b="1" dirty="0" smtClean="0"/>
                  <a:t>Find the z value such that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latin typeface="Cambria Math"/>
                      </a:rPr>
                      <m:t>𝑷</m:t>
                    </m:r>
                    <m:d>
                      <m:dPr>
                        <m:ctrlPr>
                          <a:rPr lang="en-GB" sz="32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3200" b="1" i="1" smtClean="0">
                            <a:latin typeface="Cambria Math"/>
                          </a:rPr>
                          <m:t>𝑿</m:t>
                        </m:r>
                        <m:r>
                          <a:rPr lang="en-GB" sz="3200" b="1" i="1" smtClean="0">
                            <a:latin typeface="Cambria Math"/>
                          </a:rPr>
                          <m:t>&gt;</m:t>
                        </m:r>
                        <m:r>
                          <a:rPr lang="en-GB" sz="32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GB" sz="3200" b="1" i="1" smtClean="0">
                        <a:latin typeface="Cambria Math"/>
                      </a:rPr>
                      <m:t>=</m:t>
                    </m:r>
                    <m:r>
                      <a:rPr lang="en-GB" sz="3200" b="1" i="1" smtClean="0">
                        <a:latin typeface="Cambria Math"/>
                      </a:rPr>
                      <m:t>𝟎</m:t>
                    </m:r>
                    <m:r>
                      <a:rPr lang="en-GB" sz="3200" b="1" i="1" smtClean="0">
                        <a:latin typeface="Cambria Math"/>
                      </a:rPr>
                      <m:t>.</m:t>
                    </m:r>
                    <m:r>
                      <a:rPr lang="en-GB" sz="3200" b="1" i="1" smtClean="0">
                        <a:latin typeface="Cambria Math"/>
                      </a:rPr>
                      <m:t>𝟗𝟕𝟓</m:t>
                    </m:r>
                  </m:oMath>
                </a14:m>
                <a:endParaRPr lang="en-US" sz="3200" b="1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1877437"/>
              </a:xfrm>
              <a:prstGeom prst="rect">
                <a:avLst/>
              </a:prstGeom>
              <a:blipFill rotWithShape="1">
                <a:blip r:embed="rId3"/>
                <a:stretch>
                  <a:fillRect l="-1915" t="-3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9080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5064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0.8365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−0.8365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−1.96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1.96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1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404664"/>
                <a:ext cx="8280920" cy="2369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The random variable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/>
                      </a:rPr>
                      <m:t>𝑋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GB" sz="3200" b="0" i="1" smtClean="0">
                        <a:latin typeface="Cambria Math"/>
                        <a:ea typeface="Cambria Math"/>
                      </a:rPr>
                      <m:t>(100,225)</m:t>
                    </m:r>
                  </m:oMath>
                </a14:m>
                <a:endParaRPr lang="en-US" sz="3200" dirty="0" smtClean="0"/>
              </a:p>
              <a:p>
                <a:endParaRPr lang="en-US" sz="2000" dirty="0"/>
              </a:p>
              <a:p>
                <a:r>
                  <a:rPr lang="en-US" sz="3200" b="1" dirty="0" smtClean="0"/>
                  <a:t>Find the variable of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3200" b="1" dirty="0" smtClean="0"/>
                  <a:t> such that </a:t>
                </a:r>
                <a:endParaRPr lang="en-GB" sz="3200" b="1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en-GB" sz="32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200" b="1" i="1" smtClean="0">
                              <a:latin typeface="Cambria Math"/>
                            </a:rPr>
                            <m:t>𝑿</m:t>
                          </m:r>
                          <m:r>
                            <a:rPr lang="en-GB" sz="3200" b="1" i="1" smtClean="0">
                              <a:latin typeface="Cambria Math"/>
                            </a:rPr>
                            <m:t>&gt;</m:t>
                          </m:r>
                          <m:r>
                            <a:rPr lang="en-GB" sz="3200" b="1" i="1" smtClean="0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GB" sz="3200" b="1" i="1" smtClean="0">
                          <a:latin typeface="Cambria Math"/>
                        </a:rPr>
                        <m:t>=</m:t>
                      </m:r>
                      <m:r>
                        <a:rPr lang="en-GB" sz="3200" b="1" i="1" smtClean="0">
                          <a:latin typeface="Cambria Math"/>
                        </a:rPr>
                        <m:t>𝟎</m:t>
                      </m:r>
                      <m:r>
                        <a:rPr lang="en-GB" sz="3200" b="1" i="1" smtClean="0">
                          <a:latin typeface="Cambria Math"/>
                        </a:rPr>
                        <m:t>.</m:t>
                      </m:r>
                      <m:r>
                        <a:rPr lang="en-GB" sz="3200" b="1" i="1" smtClean="0">
                          <a:latin typeface="Cambria Math"/>
                        </a:rPr>
                        <m:t>𝟗𝟕𝟓</m:t>
                      </m:r>
                    </m:oMath>
                  </m:oMathPara>
                </a14:m>
                <a:endParaRPr lang="en-US" sz="3200" b="1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64"/>
                <a:ext cx="8280920" cy="2369880"/>
              </a:xfrm>
              <a:prstGeom prst="rect">
                <a:avLst/>
              </a:prstGeom>
              <a:blipFill rotWithShape="1">
                <a:blip r:embed="rId3"/>
                <a:stretch>
                  <a:fillRect l="-1915" t="-3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9080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5064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−341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70.6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−129.4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29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55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95536" y="260648"/>
                <a:ext cx="8280920" cy="1877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dirty="0" smtClean="0"/>
                  <a:t>What is the frequency for 25-50? </a:t>
                </a:r>
                <a:endParaRPr lang="en-US" sz="3200" dirty="0" smtClean="0"/>
              </a:p>
              <a:p>
                <a:endParaRPr lang="en-US" sz="20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en-GB" sz="32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3200" b="1" i="1" smtClean="0">
                              <a:latin typeface="Cambria Math"/>
                            </a:rPr>
                            <m:t>𝑿</m:t>
                          </m:r>
                          <m:r>
                            <a:rPr lang="en-GB" sz="3200" b="1" i="1" smtClean="0">
                              <a:latin typeface="Cambria Math"/>
                            </a:rPr>
                            <m:t>&gt;</m:t>
                          </m:r>
                          <m:r>
                            <a:rPr lang="en-GB" sz="3200" b="1" i="1" smtClean="0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sz="3200" b="1" i="1" smtClean="0">
                          <a:latin typeface="Cambria Math"/>
                        </a:rPr>
                        <m:t>=</m:t>
                      </m:r>
                      <m:r>
                        <a:rPr lang="en-GB" sz="3200" b="1" i="1" smtClean="0">
                          <a:latin typeface="Cambria Math"/>
                        </a:rPr>
                        <m:t>𝟎</m:t>
                      </m:r>
                      <m:r>
                        <a:rPr lang="en-GB" sz="3200" b="1" i="1" smtClean="0">
                          <a:latin typeface="Cambria Math"/>
                        </a:rPr>
                        <m:t>.</m:t>
                      </m:r>
                      <m:r>
                        <a:rPr lang="en-GB" sz="3200" b="1" i="1" smtClean="0">
                          <a:latin typeface="Cambria Math"/>
                        </a:rPr>
                        <m:t>𝟗𝟕𝟓</m:t>
                      </m:r>
                    </m:oMath>
                  </m:oMathPara>
                </a14:m>
                <a:endParaRPr lang="en-US" sz="3200" b="1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60648"/>
                <a:ext cx="8280920" cy="1877437"/>
              </a:xfrm>
              <a:prstGeom prst="rect">
                <a:avLst/>
              </a:prstGeom>
              <a:blipFill rotWithShape="1">
                <a:blip r:embed="rId3"/>
                <a:stretch>
                  <a:fillRect l="-1915" t="-42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576019" y="4149080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5064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41.67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7072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4" t="43884" r="4048" b="18180"/>
          <a:stretch/>
        </p:blipFill>
        <p:spPr bwMode="auto">
          <a:xfrm>
            <a:off x="1534222" y="858968"/>
            <a:ext cx="6134404" cy="2946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847670"/>
              </p:ext>
            </p:extLst>
          </p:nvPr>
        </p:nvGraphicFramePr>
        <p:xfrm>
          <a:off x="1043608" y="858970"/>
          <a:ext cx="576064" cy="2930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064"/>
              </a:tblGrid>
              <a:tr h="4883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1</a:t>
                      </a:r>
                    </a:p>
                  </a:txBody>
                  <a:tcPr anchor="ctr"/>
                </a:tc>
              </a:tr>
              <a:tr h="48834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0.8</a:t>
                      </a:r>
                      <a:endParaRPr lang="en-GB" sz="2000" dirty="0"/>
                    </a:p>
                  </a:txBody>
                  <a:tcPr anchor="ctr"/>
                </a:tc>
              </a:tr>
              <a:tr h="48834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0.6</a:t>
                      </a:r>
                      <a:endParaRPr lang="en-GB" sz="2000" dirty="0"/>
                    </a:p>
                  </a:txBody>
                  <a:tcPr anchor="ctr"/>
                </a:tc>
              </a:tr>
              <a:tr h="48834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0.4</a:t>
                      </a:r>
                      <a:endParaRPr lang="en-GB" sz="2000" dirty="0"/>
                    </a:p>
                  </a:txBody>
                  <a:tcPr anchor="ctr"/>
                </a:tc>
              </a:tr>
              <a:tr h="48834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0.2</a:t>
                      </a:r>
                      <a:endParaRPr lang="en-GB" sz="2000" dirty="0"/>
                    </a:p>
                  </a:txBody>
                  <a:tcPr anchor="ctr"/>
                </a:tc>
              </a:tr>
              <a:tr h="48834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</a:t>
                      </a:r>
                      <a:endParaRPr lang="en-GB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45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404664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 heights of a large group of men are normally distributed with a  mean of 175cm and a standard deviation of 4cm. </a:t>
            </a:r>
          </a:p>
          <a:p>
            <a:r>
              <a:rPr lang="en-US" sz="3200" dirty="0" smtClean="0"/>
              <a:t>A man is randomly selected from the group. </a:t>
            </a:r>
          </a:p>
          <a:p>
            <a:endParaRPr lang="en-US" sz="3200" dirty="0"/>
          </a:p>
          <a:p>
            <a:r>
              <a:rPr lang="en-US" sz="3200" b="1" dirty="0" smtClean="0"/>
              <a:t>Find the z value for a height of 170cm</a:t>
            </a:r>
          </a:p>
          <a:p>
            <a:endParaRPr lang="en-US" sz="3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</m:t>
                    </m:r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1.25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</m:t>
                    </m:r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0.3125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</m:t>
                    </m:r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− 1.25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en-GB" sz="3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</m:t>
                    </m:r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− 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0.3125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 r="-57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92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404664"/>
            <a:ext cx="828092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 heights of a large group of men are normally distributed with a  mean of 175cm and a standard deviation of 4cm. </a:t>
            </a:r>
          </a:p>
          <a:p>
            <a:r>
              <a:rPr lang="en-US" sz="3200" dirty="0" smtClean="0"/>
              <a:t>A man is randomly selected from the group. </a:t>
            </a:r>
          </a:p>
          <a:p>
            <a:endParaRPr lang="en-US" sz="2000" dirty="0"/>
          </a:p>
          <a:p>
            <a:r>
              <a:rPr lang="en-US" sz="3200" b="1" dirty="0" smtClean="0"/>
              <a:t>Find the probability that the man is shorter than 170cm</a:t>
            </a:r>
          </a:p>
          <a:p>
            <a:endParaRPr lang="en-US" sz="3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4576019" y="4148343"/>
            <a:ext cx="1008112" cy="936104"/>
            <a:chOff x="-2717152" y="1846387"/>
            <a:chExt cx="1008112" cy="936104"/>
          </a:xfrm>
        </p:grpSpPr>
        <p:sp>
          <p:nvSpPr>
            <p:cNvPr id="10" name="Rounded Rectangle 9"/>
            <p:cNvSpPr/>
            <p:nvPr/>
          </p:nvSpPr>
          <p:spPr>
            <a:xfrm>
              <a:off x="-2717152" y="1846387"/>
              <a:ext cx="1008112" cy="93610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19" name="Flowchart: Decision 18"/>
            <p:cNvSpPr/>
            <p:nvPr/>
          </p:nvSpPr>
          <p:spPr>
            <a:xfrm>
              <a:off x="-2628800" y="1924000"/>
              <a:ext cx="805269" cy="793651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2499394" y="1859161"/>
              <a:ext cx="57259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B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5545" y="5362603"/>
            <a:ext cx="1008112" cy="936104"/>
            <a:chOff x="-1476672" y="3212976"/>
            <a:chExt cx="1008112" cy="936104"/>
          </a:xfrm>
        </p:grpSpPr>
        <p:sp>
          <p:nvSpPr>
            <p:cNvPr id="13" name="Rounded Rectangle 12"/>
            <p:cNvSpPr/>
            <p:nvPr/>
          </p:nvSpPr>
          <p:spPr>
            <a:xfrm>
              <a:off x="-1476672" y="3212976"/>
              <a:ext cx="1008112" cy="9361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324312" y="3335721"/>
              <a:ext cx="703387" cy="7033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260648" y="3225750"/>
              <a:ext cx="55175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C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00004" y="5373216"/>
            <a:ext cx="1008112" cy="936104"/>
            <a:chOff x="-2108051" y="5144418"/>
            <a:chExt cx="1008112" cy="936104"/>
          </a:xfrm>
        </p:grpSpPr>
        <p:sp>
          <p:nvSpPr>
            <p:cNvPr id="16" name="Rounded Rectangle 15"/>
            <p:cNvSpPr/>
            <p:nvPr/>
          </p:nvSpPr>
          <p:spPr>
            <a:xfrm>
              <a:off x="-2108051" y="5144418"/>
              <a:ext cx="1008112" cy="936104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905342" y="5311125"/>
              <a:ext cx="602689" cy="602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1914338" y="5157192"/>
              <a:ext cx="62068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D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1562" y="4149080"/>
            <a:ext cx="1008112" cy="936104"/>
            <a:chOff x="-2819365" y="478235"/>
            <a:chExt cx="1008112" cy="936104"/>
          </a:xfrm>
        </p:grpSpPr>
        <p:sp>
          <p:nvSpPr>
            <p:cNvPr id="7" name="Rounded Rectangle 6"/>
            <p:cNvSpPr/>
            <p:nvPr/>
          </p:nvSpPr>
          <p:spPr>
            <a:xfrm>
              <a:off x="-2819365" y="478235"/>
              <a:ext cx="1008112" cy="93610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-2733914" y="548680"/>
              <a:ext cx="837209" cy="7217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2617637" y="491009"/>
              <a:ext cx="6046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5400" b="1" dirty="0" smtClean="0">
                  <a:solidFill>
                    <a:schemeClr val="tx1"/>
                  </a:solidFill>
                </a:rPr>
                <a:t>A</a:t>
              </a:r>
              <a:endParaRPr lang="en-GB" sz="5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9552" y="4005064"/>
            <a:ext cx="381642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39552" y="5229200"/>
            <a:ext cx="3816424" cy="11521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04011" y="4004327"/>
            <a:ext cx="3816424" cy="115212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504011" y="5229200"/>
            <a:ext cx="3816424" cy="11521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0.8944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77072"/>
                <a:ext cx="2448272" cy="10081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0.2133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55" y="4076335"/>
                <a:ext cx="2448272" cy="10081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0.1056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7" y="5289858"/>
                <a:ext cx="2448272" cy="10081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0.8925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304762"/>
                <a:ext cx="2448272" cy="10081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05680" y="188640"/>
            <a:ext cx="8686800" cy="65151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596336" y="6453336"/>
            <a:ext cx="1080120" cy="322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B0F0"/>
                </a:solidFill>
              </a:rPr>
              <a:t>Stats 1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39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806</Words>
  <Application>Microsoft Office PowerPoint</Application>
  <PresentationFormat>On-screen Show (4:3)</PresentationFormat>
  <Paragraphs>258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Longley Park Sixth Form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jenny.hughes</dc:creator>
  <cp:lastModifiedBy>jenny.hughes</cp:lastModifiedBy>
  <cp:revision>41</cp:revision>
  <cp:lastPrinted>2016-05-26T13:29:56Z</cp:lastPrinted>
  <dcterms:created xsi:type="dcterms:W3CDTF">2016-05-26T09:32:27Z</dcterms:created>
  <dcterms:modified xsi:type="dcterms:W3CDTF">2016-05-26T14:02:02Z</dcterms:modified>
</cp:coreProperties>
</file>