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2" autoAdjust="0"/>
    <p:restoredTop sz="94660"/>
  </p:normalViewPr>
  <p:slideViewPr>
    <p:cSldViewPr>
      <p:cViewPr>
        <p:scale>
          <a:sx n="60" d="100"/>
          <a:sy n="60" d="100"/>
        </p:scale>
        <p:origin x="-1452" y="-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3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20BF6-3BB4-462E-A63A-0A381370BAEC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7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219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3" y="6456219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FF6B6-7D77-4A9D-95D7-59AE1C84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58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FF6B6-7D77-4A9D-95D7-59AE1C84799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31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05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5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96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23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8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68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079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0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26419-F8F9-4F0F-AA02-2B449AFE87C7}" type="datetimeFigureOut">
              <a:rPr lang="en-GB" smtClean="0"/>
              <a:t>05/05/2015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" name="Straight Connector 203"/>
          <p:cNvCxnSpPr/>
          <p:nvPr/>
        </p:nvCxnSpPr>
        <p:spPr>
          <a:xfrm flipH="1" flipV="1">
            <a:off x="2360807" y="2125706"/>
            <a:ext cx="82058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 flipH="1" flipV="1">
            <a:off x="7329358" y="2125705"/>
            <a:ext cx="82058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>
            <a:endCxn id="7" idx="2"/>
          </p:cNvCxnSpPr>
          <p:nvPr/>
        </p:nvCxnSpPr>
        <p:spPr>
          <a:xfrm flipV="1">
            <a:off x="1058697" y="630272"/>
            <a:ext cx="4960" cy="54854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 flipH="1" flipV="1">
            <a:off x="652410" y="5157191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 flipH="1" flipV="1">
            <a:off x="2327209" y="4047290"/>
            <a:ext cx="537656" cy="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 flipV="1">
            <a:off x="892126" y="1300588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H="1" flipV="1">
            <a:off x="924992" y="2996443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>
            <a:stCxn id="18" idx="1"/>
          </p:cNvCxnSpPr>
          <p:nvPr/>
        </p:nvCxnSpPr>
        <p:spPr>
          <a:xfrm flipH="1" flipV="1">
            <a:off x="652410" y="6156533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12794" y="287372"/>
            <a:ext cx="1101725" cy="342900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Start</a:t>
            </a:r>
            <a:endParaRPr lang="en-GB" sz="1200" dirty="0"/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2864769" y="4779611"/>
            <a:ext cx="2016223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You need the cosine </a:t>
            </a:r>
            <a:r>
              <a:rPr lang="en-GB" sz="1200" dirty="0" smtClean="0"/>
              <a:t>rule from the formula page</a:t>
            </a:r>
            <a:endParaRPr lang="en-GB" sz="1200" dirty="0"/>
          </a:p>
        </p:txBody>
      </p:sp>
      <p:sp>
        <p:nvSpPr>
          <p:cNvPr id="18" name="AutoShape 2"/>
          <p:cNvSpPr>
            <a:spLocks noChangeArrowheads="1"/>
          </p:cNvSpPr>
          <p:nvPr/>
        </p:nvSpPr>
        <p:spPr bwMode="auto">
          <a:xfrm>
            <a:off x="2864769" y="5787723"/>
            <a:ext cx="2016223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Use the sine </a:t>
            </a:r>
            <a:r>
              <a:rPr lang="en-GB" sz="1200" dirty="0" smtClean="0"/>
              <a:t>rule from the formula page</a:t>
            </a:r>
            <a:endParaRPr lang="en-GB" sz="1200" dirty="0"/>
          </a:p>
        </p:txBody>
      </p:sp>
      <p:sp>
        <p:nvSpPr>
          <p:cNvPr id="19" name="AutoShape 2"/>
          <p:cNvSpPr>
            <a:spLocks noChangeArrowheads="1"/>
          </p:cNvSpPr>
          <p:nvPr/>
        </p:nvSpPr>
        <p:spPr bwMode="auto">
          <a:xfrm>
            <a:off x="2864769" y="3545632"/>
            <a:ext cx="2016223" cy="1035496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You need to know the </a:t>
            </a:r>
            <a:r>
              <a:rPr lang="en-GB" sz="1200" dirty="0" smtClean="0"/>
              <a:t>three trig ratios.</a:t>
            </a:r>
            <a:endParaRPr lang="en-GB" sz="1200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2720752" y="7029400"/>
            <a:ext cx="14401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3080792" y="1700808"/>
            <a:ext cx="18722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2864769" y="3429000"/>
            <a:ext cx="2088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2864769" y="4653136"/>
            <a:ext cx="2088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2864769" y="5661248"/>
            <a:ext cx="2088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2720752" y="2636912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106463" y="4892202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127" name="TextBox 126"/>
          <p:cNvSpPr txBox="1"/>
          <p:nvPr/>
        </p:nvSpPr>
        <p:spPr>
          <a:xfrm>
            <a:off x="525892" y="544522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sp>
        <p:nvSpPr>
          <p:cNvPr id="128" name="TextBox 127"/>
          <p:cNvSpPr txBox="1"/>
          <p:nvPr/>
        </p:nvSpPr>
        <p:spPr>
          <a:xfrm>
            <a:off x="652410" y="392550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436386" y="865505"/>
            <a:ext cx="1204246" cy="870169"/>
            <a:chOff x="2390008" y="1136828"/>
            <a:chExt cx="1204246" cy="870169"/>
          </a:xfrm>
        </p:grpSpPr>
        <p:sp>
          <p:nvSpPr>
            <p:cNvPr id="171" name="Flowchart: Decision 170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2606032" y="1245324"/>
              <a:ext cx="75496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 smtClean="0"/>
                <a:t>Does the question mention area?</a:t>
              </a:r>
              <a:endParaRPr lang="en-GB" sz="1050" dirty="0"/>
            </a:p>
          </p:txBody>
        </p:sp>
      </p:grpSp>
      <p:sp>
        <p:nvSpPr>
          <p:cNvPr id="175" name="AutoShape 2"/>
          <p:cNvSpPr>
            <a:spLocks noChangeArrowheads="1"/>
          </p:cNvSpPr>
          <p:nvPr/>
        </p:nvSpPr>
        <p:spPr bwMode="auto">
          <a:xfrm>
            <a:off x="3080792" y="908720"/>
            <a:ext cx="1760460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Use the normal area formula</a:t>
            </a:r>
            <a:endParaRPr lang="en-GB" sz="1200" dirty="0"/>
          </a:p>
        </p:txBody>
      </p:sp>
      <p:grpSp>
        <p:nvGrpSpPr>
          <p:cNvPr id="179" name="Group 178"/>
          <p:cNvGrpSpPr/>
          <p:nvPr/>
        </p:nvGrpSpPr>
        <p:grpSpPr>
          <a:xfrm>
            <a:off x="1758684" y="865503"/>
            <a:ext cx="1204246" cy="870169"/>
            <a:chOff x="2390008" y="1136828"/>
            <a:chExt cx="1204246" cy="870169"/>
          </a:xfrm>
        </p:grpSpPr>
        <p:sp>
          <p:nvSpPr>
            <p:cNvPr id="180" name="Flowchart: Decision 179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613857" y="1196752"/>
              <a:ext cx="75496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/>
                <a:t>Do you know the base &amp; height?</a:t>
              </a:r>
              <a:endParaRPr lang="en-GB" sz="1050" dirty="0"/>
            </a:p>
          </p:txBody>
        </p:sp>
      </p:grpSp>
      <p:sp>
        <p:nvSpPr>
          <p:cNvPr id="183" name="AutoShape 2"/>
          <p:cNvSpPr>
            <a:spLocks noChangeArrowheads="1"/>
          </p:cNvSpPr>
          <p:nvPr/>
        </p:nvSpPr>
        <p:spPr bwMode="auto">
          <a:xfrm>
            <a:off x="3137351" y="1756896"/>
            <a:ext cx="1760460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Use the area formula from the formula page</a:t>
            </a:r>
            <a:endParaRPr lang="en-GB" sz="1200" dirty="0"/>
          </a:p>
        </p:txBody>
      </p:sp>
      <p:grpSp>
        <p:nvGrpSpPr>
          <p:cNvPr id="184" name="Group 183"/>
          <p:cNvGrpSpPr/>
          <p:nvPr/>
        </p:nvGrpSpPr>
        <p:grpSpPr>
          <a:xfrm>
            <a:off x="436386" y="2558831"/>
            <a:ext cx="1204246" cy="870169"/>
            <a:chOff x="2390008" y="1136828"/>
            <a:chExt cx="1204246" cy="870169"/>
          </a:xfrm>
        </p:grpSpPr>
        <p:sp>
          <p:nvSpPr>
            <p:cNvPr id="185" name="Flowchart: Decision 184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2606032" y="1314658"/>
              <a:ext cx="754967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 smtClean="0"/>
                <a:t>Is it a right angled triangle?</a:t>
              </a:r>
              <a:endParaRPr lang="en-GB" sz="1050" dirty="0"/>
            </a:p>
          </p:txBody>
        </p:sp>
      </p:grpSp>
      <p:sp>
        <p:nvSpPr>
          <p:cNvPr id="187" name="AutoShape 2"/>
          <p:cNvSpPr>
            <a:spLocks noChangeArrowheads="1"/>
          </p:cNvSpPr>
          <p:nvPr/>
        </p:nvSpPr>
        <p:spPr bwMode="auto">
          <a:xfrm>
            <a:off x="3120532" y="2619371"/>
            <a:ext cx="1760460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It’s a Pythagoras question</a:t>
            </a:r>
            <a:endParaRPr lang="en-GB" sz="1200" dirty="0"/>
          </a:p>
        </p:txBody>
      </p:sp>
      <p:grpSp>
        <p:nvGrpSpPr>
          <p:cNvPr id="188" name="Group 187"/>
          <p:cNvGrpSpPr/>
          <p:nvPr/>
        </p:nvGrpSpPr>
        <p:grpSpPr>
          <a:xfrm>
            <a:off x="1714462" y="2558831"/>
            <a:ext cx="1204246" cy="870169"/>
            <a:chOff x="2390008" y="1136828"/>
            <a:chExt cx="1204246" cy="870169"/>
          </a:xfrm>
        </p:grpSpPr>
        <p:sp>
          <p:nvSpPr>
            <p:cNvPr id="189" name="Flowchart: Decision 188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2613857" y="1285900"/>
              <a:ext cx="754967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 smtClean="0"/>
                <a:t>Does it involve 3 sides?</a:t>
              </a:r>
              <a:endParaRPr lang="en-GB" sz="1050" dirty="0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270658" y="4734148"/>
            <a:ext cx="1585998" cy="855092"/>
            <a:chOff x="2227560" y="1289616"/>
            <a:chExt cx="1585998" cy="927290"/>
          </a:xfrm>
        </p:grpSpPr>
        <p:sp>
          <p:nvSpPr>
            <p:cNvPr id="192" name="Flowchart: Decision 191"/>
            <p:cNvSpPr/>
            <p:nvPr/>
          </p:nvSpPr>
          <p:spPr>
            <a:xfrm>
              <a:off x="2227560" y="1289616"/>
              <a:ext cx="1585998" cy="927290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2227560" y="1347551"/>
              <a:ext cx="1585998" cy="801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/>
                <a:t>Do </a:t>
              </a:r>
              <a:r>
                <a:rPr lang="en-GB" sz="1050" dirty="0" smtClean="0"/>
                <a:t>you</a:t>
              </a:r>
            </a:p>
            <a:p>
              <a:pPr algn="ctr"/>
              <a:r>
                <a:rPr lang="en-GB" sz="1050" dirty="0" smtClean="0"/>
                <a:t> </a:t>
              </a:r>
              <a:r>
                <a:rPr lang="en-GB" sz="1050" dirty="0"/>
                <a:t>have </a:t>
              </a:r>
              <a:r>
                <a:rPr lang="en-GB" sz="1050" dirty="0" smtClean="0"/>
                <a:t>2 sides &amp; the </a:t>
              </a:r>
            </a:p>
            <a:p>
              <a:pPr algn="ctr"/>
              <a:r>
                <a:rPr lang="en-GB" sz="1050" dirty="0" smtClean="0"/>
                <a:t>angle </a:t>
              </a:r>
              <a:r>
                <a:rPr lang="en-GB" sz="1050" dirty="0"/>
                <a:t>between, or all </a:t>
              </a:r>
              <a:endParaRPr lang="en-GB" sz="1050" dirty="0" smtClean="0"/>
            </a:p>
            <a:p>
              <a:pPr algn="ctr"/>
              <a:r>
                <a:rPr lang="en-GB" sz="1050" dirty="0" smtClean="0"/>
                <a:t>3 </a:t>
              </a:r>
              <a:r>
                <a:rPr lang="en-GB" sz="1050" dirty="0"/>
                <a:t>sides?</a:t>
              </a:r>
              <a:endParaRPr lang="en-GB" sz="1050" dirty="0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36386" y="5661248"/>
            <a:ext cx="1204246" cy="958783"/>
            <a:chOff x="2390008" y="1320727"/>
            <a:chExt cx="1204246" cy="958783"/>
          </a:xfrm>
        </p:grpSpPr>
        <p:sp>
          <p:nvSpPr>
            <p:cNvPr id="195" name="Flowchart: Decision 194"/>
            <p:cNvSpPr/>
            <p:nvPr/>
          </p:nvSpPr>
          <p:spPr>
            <a:xfrm>
              <a:off x="2390008" y="1320727"/>
              <a:ext cx="1204246" cy="958783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2418468" y="1405845"/>
              <a:ext cx="11697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/>
                <a:t>Do you </a:t>
              </a:r>
              <a:endParaRPr lang="en-GB" sz="1050" dirty="0" smtClean="0"/>
            </a:p>
            <a:p>
              <a:pPr algn="ctr"/>
              <a:r>
                <a:rPr lang="en-GB" sz="1050" dirty="0" smtClean="0"/>
                <a:t>have </a:t>
              </a:r>
              <a:r>
                <a:rPr lang="en-GB" sz="1050" dirty="0"/>
                <a:t>pairs of opposite sides &amp; angles?</a:t>
              </a:r>
              <a:endParaRPr lang="en-GB" sz="1050" dirty="0"/>
            </a:p>
          </p:txBody>
        </p:sp>
      </p:grpSp>
      <p:cxnSp>
        <p:nvCxnSpPr>
          <p:cNvPr id="203" name="Straight Connector 202"/>
          <p:cNvCxnSpPr/>
          <p:nvPr/>
        </p:nvCxnSpPr>
        <p:spPr>
          <a:xfrm>
            <a:off x="3064657" y="2564904"/>
            <a:ext cx="18722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>
            <a:endCxn id="180" idx="2"/>
          </p:cNvCxnSpPr>
          <p:nvPr/>
        </p:nvCxnSpPr>
        <p:spPr>
          <a:xfrm flipV="1">
            <a:off x="2360016" y="1735672"/>
            <a:ext cx="791" cy="3900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2327209" y="3418052"/>
            <a:ext cx="0" cy="6453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2720752" y="925465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18" name="TextBox 217"/>
          <p:cNvSpPr txBox="1"/>
          <p:nvPr/>
        </p:nvSpPr>
        <p:spPr>
          <a:xfrm>
            <a:off x="1490568" y="980728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19" name="TextBox 218"/>
          <p:cNvSpPr txBox="1"/>
          <p:nvPr/>
        </p:nvSpPr>
        <p:spPr>
          <a:xfrm>
            <a:off x="1489246" y="2618755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20" name="TextBox 219"/>
          <p:cNvSpPr txBox="1"/>
          <p:nvPr/>
        </p:nvSpPr>
        <p:spPr>
          <a:xfrm>
            <a:off x="2115094" y="5848757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21" name="TextBox 220"/>
          <p:cNvSpPr txBox="1"/>
          <p:nvPr/>
        </p:nvSpPr>
        <p:spPr>
          <a:xfrm>
            <a:off x="1889113" y="1776800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sp>
        <p:nvSpPr>
          <p:cNvPr id="222" name="TextBox 221"/>
          <p:cNvSpPr txBox="1"/>
          <p:nvPr/>
        </p:nvSpPr>
        <p:spPr>
          <a:xfrm>
            <a:off x="582698" y="1971818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sp>
        <p:nvSpPr>
          <p:cNvPr id="223" name="TextBox 222"/>
          <p:cNvSpPr txBox="1"/>
          <p:nvPr/>
        </p:nvSpPr>
        <p:spPr>
          <a:xfrm>
            <a:off x="1856656" y="3586827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cxnSp>
        <p:nvCxnSpPr>
          <p:cNvPr id="225" name="Straight Connector 224"/>
          <p:cNvCxnSpPr>
            <a:endCxn id="232" idx="2"/>
          </p:cNvCxnSpPr>
          <p:nvPr/>
        </p:nvCxnSpPr>
        <p:spPr>
          <a:xfrm flipV="1">
            <a:off x="6027248" y="630271"/>
            <a:ext cx="4960" cy="54854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 flipV="1">
            <a:off x="5620961" y="5157190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 flipV="1">
            <a:off x="7295760" y="4047289"/>
            <a:ext cx="537656" cy="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 flipV="1">
            <a:off x="5860677" y="1300587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 flipV="1">
            <a:off x="5893543" y="2996442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stCxn id="234" idx="1"/>
          </p:cNvCxnSpPr>
          <p:nvPr/>
        </p:nvCxnSpPr>
        <p:spPr>
          <a:xfrm flipH="1" flipV="1">
            <a:off x="5620961" y="6156532"/>
            <a:ext cx="2212359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9921551" y="-1"/>
            <a:ext cx="0" cy="6858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AutoShape 2"/>
          <p:cNvSpPr>
            <a:spLocks noChangeArrowheads="1"/>
          </p:cNvSpPr>
          <p:nvPr/>
        </p:nvSpPr>
        <p:spPr bwMode="auto">
          <a:xfrm>
            <a:off x="5481345" y="287371"/>
            <a:ext cx="1101725" cy="342900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Start</a:t>
            </a:r>
            <a:endParaRPr lang="en-GB" sz="1200" dirty="0"/>
          </a:p>
        </p:txBody>
      </p:sp>
      <p:sp>
        <p:nvSpPr>
          <p:cNvPr id="233" name="AutoShape 2"/>
          <p:cNvSpPr>
            <a:spLocks noChangeArrowheads="1"/>
          </p:cNvSpPr>
          <p:nvPr/>
        </p:nvSpPr>
        <p:spPr bwMode="auto">
          <a:xfrm>
            <a:off x="7833320" y="4779610"/>
            <a:ext cx="2016223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/>
              <a:t>You need the cosine rule from the formula page</a:t>
            </a:r>
            <a:endParaRPr lang="en-GB" sz="1200" dirty="0"/>
          </a:p>
        </p:txBody>
      </p:sp>
      <p:sp>
        <p:nvSpPr>
          <p:cNvPr id="234" name="AutoShape 2"/>
          <p:cNvSpPr>
            <a:spLocks noChangeArrowheads="1"/>
          </p:cNvSpPr>
          <p:nvPr/>
        </p:nvSpPr>
        <p:spPr bwMode="auto">
          <a:xfrm>
            <a:off x="7833320" y="5787722"/>
            <a:ext cx="2016223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Use the sine </a:t>
            </a:r>
            <a:r>
              <a:rPr lang="en-GB" sz="1200" dirty="0" smtClean="0"/>
              <a:t>rule from </a:t>
            </a:r>
            <a:r>
              <a:rPr lang="en-GB" sz="1200" smtClean="0"/>
              <a:t>the formula page</a:t>
            </a:r>
            <a:endParaRPr lang="en-GB" sz="1200" dirty="0"/>
          </a:p>
        </p:txBody>
      </p:sp>
      <p:sp>
        <p:nvSpPr>
          <p:cNvPr id="235" name="AutoShape 2"/>
          <p:cNvSpPr>
            <a:spLocks noChangeArrowheads="1"/>
          </p:cNvSpPr>
          <p:nvPr/>
        </p:nvSpPr>
        <p:spPr bwMode="auto">
          <a:xfrm>
            <a:off x="7833320" y="3545631"/>
            <a:ext cx="2016223" cy="1035496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You need to know the </a:t>
            </a:r>
            <a:r>
              <a:rPr lang="en-GB" sz="1200" dirty="0" smtClean="0"/>
              <a:t>three trig ratios.</a:t>
            </a:r>
            <a:endParaRPr lang="en-GB" sz="1200" dirty="0"/>
          </a:p>
        </p:txBody>
      </p:sp>
      <p:cxnSp>
        <p:nvCxnSpPr>
          <p:cNvPr id="236" name="Straight Connector 235"/>
          <p:cNvCxnSpPr/>
          <p:nvPr/>
        </p:nvCxnSpPr>
        <p:spPr>
          <a:xfrm>
            <a:off x="7689303" y="7029399"/>
            <a:ext cx="14401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/>
          <p:cNvCxnSpPr/>
          <p:nvPr/>
        </p:nvCxnSpPr>
        <p:spPr>
          <a:xfrm>
            <a:off x="8049343" y="1700807"/>
            <a:ext cx="18722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>
          <a:xfrm>
            <a:off x="7833320" y="3428999"/>
            <a:ext cx="2088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>
            <a:off x="7833320" y="4653135"/>
            <a:ext cx="2088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>
            <a:off x="7833320" y="5661247"/>
            <a:ext cx="2088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240"/>
          <p:cNvSpPr txBox="1"/>
          <p:nvPr/>
        </p:nvSpPr>
        <p:spPr>
          <a:xfrm>
            <a:off x="7689303" y="2636911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42" name="TextBox 241"/>
          <p:cNvSpPr txBox="1"/>
          <p:nvPr/>
        </p:nvSpPr>
        <p:spPr>
          <a:xfrm>
            <a:off x="7075014" y="4892201"/>
            <a:ext cx="420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43" name="TextBox 242"/>
          <p:cNvSpPr txBox="1"/>
          <p:nvPr/>
        </p:nvSpPr>
        <p:spPr>
          <a:xfrm>
            <a:off x="5494443" y="5445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sp>
        <p:nvSpPr>
          <p:cNvPr id="244" name="TextBox 243"/>
          <p:cNvSpPr txBox="1"/>
          <p:nvPr/>
        </p:nvSpPr>
        <p:spPr>
          <a:xfrm>
            <a:off x="5620961" y="3925502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grpSp>
        <p:nvGrpSpPr>
          <p:cNvPr id="245" name="Group 244"/>
          <p:cNvGrpSpPr/>
          <p:nvPr/>
        </p:nvGrpSpPr>
        <p:grpSpPr>
          <a:xfrm>
            <a:off x="5404937" y="865504"/>
            <a:ext cx="1204246" cy="870169"/>
            <a:chOff x="2390008" y="1136828"/>
            <a:chExt cx="1204246" cy="870169"/>
          </a:xfrm>
        </p:grpSpPr>
        <p:sp>
          <p:nvSpPr>
            <p:cNvPr id="246" name="Flowchart: Decision 245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606032" y="1245324"/>
              <a:ext cx="75496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 smtClean="0"/>
                <a:t>Does the question mention area?</a:t>
              </a:r>
              <a:endParaRPr lang="en-GB" sz="1050" dirty="0"/>
            </a:p>
          </p:txBody>
        </p:sp>
      </p:grpSp>
      <p:sp>
        <p:nvSpPr>
          <p:cNvPr id="248" name="AutoShape 2"/>
          <p:cNvSpPr>
            <a:spLocks noChangeArrowheads="1"/>
          </p:cNvSpPr>
          <p:nvPr/>
        </p:nvSpPr>
        <p:spPr bwMode="auto">
          <a:xfrm>
            <a:off x="8049343" y="908719"/>
            <a:ext cx="1760460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Use the normal area formula</a:t>
            </a:r>
            <a:endParaRPr lang="en-GB" sz="1200" dirty="0"/>
          </a:p>
        </p:txBody>
      </p:sp>
      <p:grpSp>
        <p:nvGrpSpPr>
          <p:cNvPr id="249" name="Group 248"/>
          <p:cNvGrpSpPr/>
          <p:nvPr/>
        </p:nvGrpSpPr>
        <p:grpSpPr>
          <a:xfrm>
            <a:off x="6727235" y="865502"/>
            <a:ext cx="1204246" cy="870169"/>
            <a:chOff x="2390008" y="1136828"/>
            <a:chExt cx="1204246" cy="870169"/>
          </a:xfrm>
        </p:grpSpPr>
        <p:sp>
          <p:nvSpPr>
            <p:cNvPr id="250" name="Flowchart: Decision 249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2613857" y="1196752"/>
              <a:ext cx="75496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/>
                <a:t>Do you know the base &amp; height?</a:t>
              </a:r>
              <a:endParaRPr lang="en-GB" sz="1050" dirty="0"/>
            </a:p>
          </p:txBody>
        </p:sp>
      </p:grpSp>
      <p:sp>
        <p:nvSpPr>
          <p:cNvPr id="252" name="AutoShape 2"/>
          <p:cNvSpPr>
            <a:spLocks noChangeArrowheads="1"/>
          </p:cNvSpPr>
          <p:nvPr/>
        </p:nvSpPr>
        <p:spPr bwMode="auto">
          <a:xfrm>
            <a:off x="8105902" y="1756895"/>
            <a:ext cx="1760460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Use the area formula from the formula page</a:t>
            </a:r>
            <a:endParaRPr lang="en-GB" sz="1200" dirty="0"/>
          </a:p>
        </p:txBody>
      </p:sp>
      <p:grpSp>
        <p:nvGrpSpPr>
          <p:cNvPr id="253" name="Group 252"/>
          <p:cNvGrpSpPr/>
          <p:nvPr/>
        </p:nvGrpSpPr>
        <p:grpSpPr>
          <a:xfrm>
            <a:off x="5404937" y="2558830"/>
            <a:ext cx="1204246" cy="870169"/>
            <a:chOff x="2390008" y="1136828"/>
            <a:chExt cx="1204246" cy="870169"/>
          </a:xfrm>
        </p:grpSpPr>
        <p:sp>
          <p:nvSpPr>
            <p:cNvPr id="254" name="Flowchart: Decision 253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2606032" y="1314658"/>
              <a:ext cx="754967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 smtClean="0"/>
                <a:t>Is it a right angled triangle?</a:t>
              </a:r>
              <a:endParaRPr lang="en-GB" sz="1050" dirty="0"/>
            </a:p>
          </p:txBody>
        </p:sp>
      </p:grpSp>
      <p:sp>
        <p:nvSpPr>
          <p:cNvPr id="256" name="AutoShape 2"/>
          <p:cNvSpPr>
            <a:spLocks noChangeArrowheads="1"/>
          </p:cNvSpPr>
          <p:nvPr/>
        </p:nvSpPr>
        <p:spPr bwMode="auto">
          <a:xfrm>
            <a:off x="8089083" y="2619370"/>
            <a:ext cx="1760460" cy="737621"/>
          </a:xfrm>
          <a:prstGeom prst="flowChartTerminator">
            <a:avLst/>
          </a:prstGeom>
          <a:solidFill>
            <a:srgbClr val="FFFFFF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200" dirty="0" smtClean="0"/>
              <a:t>It’s a Pythagoras question</a:t>
            </a:r>
            <a:endParaRPr lang="en-GB" sz="1200" dirty="0"/>
          </a:p>
        </p:txBody>
      </p:sp>
      <p:grpSp>
        <p:nvGrpSpPr>
          <p:cNvPr id="257" name="Group 256"/>
          <p:cNvGrpSpPr/>
          <p:nvPr/>
        </p:nvGrpSpPr>
        <p:grpSpPr>
          <a:xfrm>
            <a:off x="6683013" y="2558830"/>
            <a:ext cx="1204246" cy="870169"/>
            <a:chOff x="2390008" y="1136828"/>
            <a:chExt cx="1204246" cy="870169"/>
          </a:xfrm>
        </p:grpSpPr>
        <p:sp>
          <p:nvSpPr>
            <p:cNvPr id="258" name="Flowchart: Decision 257"/>
            <p:cNvSpPr/>
            <p:nvPr/>
          </p:nvSpPr>
          <p:spPr>
            <a:xfrm>
              <a:off x="2390008" y="1136828"/>
              <a:ext cx="1204246" cy="870169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2613857" y="1285900"/>
              <a:ext cx="754967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 smtClean="0"/>
                <a:t>Does it involve 3 sides?</a:t>
              </a:r>
              <a:endParaRPr lang="en-GB" sz="1050" dirty="0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5239209" y="4734147"/>
            <a:ext cx="1585998" cy="855092"/>
            <a:chOff x="2227560" y="1289616"/>
            <a:chExt cx="1585998" cy="927290"/>
          </a:xfrm>
        </p:grpSpPr>
        <p:sp>
          <p:nvSpPr>
            <p:cNvPr id="261" name="Flowchart: Decision 260"/>
            <p:cNvSpPr/>
            <p:nvPr/>
          </p:nvSpPr>
          <p:spPr>
            <a:xfrm>
              <a:off x="2227560" y="1289616"/>
              <a:ext cx="1585998" cy="927290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2227560" y="1347551"/>
              <a:ext cx="1585998" cy="801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/>
                <a:t>Do </a:t>
              </a:r>
              <a:r>
                <a:rPr lang="en-GB" sz="1050" dirty="0" smtClean="0"/>
                <a:t>you</a:t>
              </a:r>
            </a:p>
            <a:p>
              <a:pPr algn="ctr"/>
              <a:r>
                <a:rPr lang="en-GB" sz="1050" dirty="0" smtClean="0"/>
                <a:t> </a:t>
              </a:r>
              <a:r>
                <a:rPr lang="en-GB" sz="1050" dirty="0"/>
                <a:t>have </a:t>
              </a:r>
              <a:r>
                <a:rPr lang="en-GB" sz="1050" dirty="0" smtClean="0"/>
                <a:t>2 sides &amp; the </a:t>
              </a:r>
            </a:p>
            <a:p>
              <a:pPr algn="ctr"/>
              <a:r>
                <a:rPr lang="en-GB" sz="1050" dirty="0" smtClean="0"/>
                <a:t>angle </a:t>
              </a:r>
              <a:r>
                <a:rPr lang="en-GB" sz="1050" dirty="0"/>
                <a:t>between, or all </a:t>
              </a:r>
              <a:endParaRPr lang="en-GB" sz="1050" dirty="0" smtClean="0"/>
            </a:p>
            <a:p>
              <a:pPr algn="ctr"/>
              <a:r>
                <a:rPr lang="en-GB" sz="1050" dirty="0" smtClean="0"/>
                <a:t>3 </a:t>
              </a:r>
              <a:r>
                <a:rPr lang="en-GB" sz="1050" dirty="0"/>
                <a:t>sides?</a:t>
              </a:r>
              <a:endParaRPr lang="en-GB" sz="1050" dirty="0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5404937" y="5661247"/>
            <a:ext cx="1204246" cy="958783"/>
            <a:chOff x="2390008" y="1320727"/>
            <a:chExt cx="1204246" cy="958783"/>
          </a:xfrm>
        </p:grpSpPr>
        <p:sp>
          <p:nvSpPr>
            <p:cNvPr id="264" name="Flowchart: Decision 263"/>
            <p:cNvSpPr/>
            <p:nvPr/>
          </p:nvSpPr>
          <p:spPr>
            <a:xfrm>
              <a:off x="2390008" y="1320727"/>
              <a:ext cx="1204246" cy="958783"/>
            </a:xfrm>
            <a:prstGeom prst="flowChartDecision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2418468" y="1405845"/>
              <a:ext cx="11697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50" dirty="0"/>
                <a:t>Do you </a:t>
              </a:r>
              <a:endParaRPr lang="en-GB" sz="1050" dirty="0" smtClean="0"/>
            </a:p>
            <a:p>
              <a:pPr algn="ctr"/>
              <a:r>
                <a:rPr lang="en-GB" sz="1050" dirty="0" smtClean="0"/>
                <a:t>have </a:t>
              </a:r>
              <a:r>
                <a:rPr lang="en-GB" sz="1050" dirty="0"/>
                <a:t>pairs of opposite sides &amp; angles?</a:t>
              </a:r>
              <a:endParaRPr lang="en-GB" sz="1050" dirty="0"/>
            </a:p>
          </p:txBody>
        </p:sp>
      </p:grpSp>
      <p:cxnSp>
        <p:nvCxnSpPr>
          <p:cNvPr id="266" name="Straight Connector 265"/>
          <p:cNvCxnSpPr/>
          <p:nvPr/>
        </p:nvCxnSpPr>
        <p:spPr>
          <a:xfrm>
            <a:off x="8033208" y="2564903"/>
            <a:ext cx="18722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/>
          <p:cNvCxnSpPr>
            <a:endCxn id="250" idx="2"/>
          </p:cNvCxnSpPr>
          <p:nvPr/>
        </p:nvCxnSpPr>
        <p:spPr>
          <a:xfrm flipV="1">
            <a:off x="7328567" y="1735671"/>
            <a:ext cx="791" cy="3900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/>
          <p:nvPr/>
        </p:nvCxnSpPr>
        <p:spPr>
          <a:xfrm flipV="1">
            <a:off x="7295760" y="3418051"/>
            <a:ext cx="0" cy="6453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TextBox 269"/>
          <p:cNvSpPr txBox="1"/>
          <p:nvPr/>
        </p:nvSpPr>
        <p:spPr>
          <a:xfrm>
            <a:off x="7689303" y="925464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71" name="TextBox 270"/>
          <p:cNvSpPr txBox="1"/>
          <p:nvPr/>
        </p:nvSpPr>
        <p:spPr>
          <a:xfrm>
            <a:off x="6459119" y="980727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72" name="TextBox 271"/>
          <p:cNvSpPr txBox="1"/>
          <p:nvPr/>
        </p:nvSpPr>
        <p:spPr>
          <a:xfrm>
            <a:off x="6457797" y="2618754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73" name="TextBox 272"/>
          <p:cNvSpPr txBox="1"/>
          <p:nvPr/>
        </p:nvSpPr>
        <p:spPr>
          <a:xfrm>
            <a:off x="7083645" y="5848756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Yes</a:t>
            </a:r>
            <a:endParaRPr lang="en-GB" sz="1400" dirty="0"/>
          </a:p>
        </p:txBody>
      </p:sp>
      <p:sp>
        <p:nvSpPr>
          <p:cNvPr id="274" name="TextBox 273"/>
          <p:cNvSpPr txBox="1"/>
          <p:nvPr/>
        </p:nvSpPr>
        <p:spPr>
          <a:xfrm>
            <a:off x="6857664" y="1776799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sp>
        <p:nvSpPr>
          <p:cNvPr id="275" name="TextBox 274"/>
          <p:cNvSpPr txBox="1"/>
          <p:nvPr/>
        </p:nvSpPr>
        <p:spPr>
          <a:xfrm>
            <a:off x="5551249" y="1971817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  <p:sp>
        <p:nvSpPr>
          <p:cNvPr id="276" name="TextBox 275"/>
          <p:cNvSpPr txBox="1"/>
          <p:nvPr/>
        </p:nvSpPr>
        <p:spPr>
          <a:xfrm>
            <a:off x="6825207" y="3586826"/>
            <a:ext cx="438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88498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217</Words>
  <Application>Microsoft Office PowerPoint</Application>
  <PresentationFormat>A4 Paper (210x297 mm)</PresentationFormat>
  <Paragraphs>57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SUTC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Hughes</dc:creator>
  <cp:lastModifiedBy>jenny.hughes</cp:lastModifiedBy>
  <cp:revision>37</cp:revision>
  <cp:lastPrinted>2015-05-05T12:22:21Z</cp:lastPrinted>
  <dcterms:created xsi:type="dcterms:W3CDTF">2014-03-09T15:31:15Z</dcterms:created>
  <dcterms:modified xsi:type="dcterms:W3CDTF">2015-05-05T12:23:09Z</dcterms:modified>
</cp:coreProperties>
</file>