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1" r:id="rId2"/>
    <p:sldId id="262" r:id="rId3"/>
  </p:sldIdLst>
  <p:sldSz cx="9906000" cy="6858000" type="A4"/>
  <p:notesSz cx="9931400" cy="6794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2" autoAdjust="0"/>
    <p:restoredTop sz="83033" autoAdjust="0"/>
  </p:normalViewPr>
  <p:slideViewPr>
    <p:cSldViewPr>
      <p:cViewPr>
        <p:scale>
          <a:sx n="50" d="100"/>
          <a:sy n="50" d="100"/>
        </p:scale>
        <p:origin x="-1584" y="-21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3607"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6070" y="0"/>
            <a:ext cx="4303607" cy="339725"/>
          </a:xfrm>
          <a:prstGeom prst="rect">
            <a:avLst/>
          </a:prstGeom>
        </p:spPr>
        <p:txBody>
          <a:bodyPr vert="horz" lIns="91440" tIns="45720" rIns="91440" bIns="45720" rtlCol="0"/>
          <a:lstStyle>
            <a:lvl1pPr algn="r">
              <a:defRPr sz="1200"/>
            </a:lvl1pPr>
          </a:lstStyle>
          <a:p>
            <a:fld id="{4B420BF6-3BB4-462E-A63A-0A381370BAEC}" type="datetimeFigureOut">
              <a:rPr lang="en-GB" smtClean="0"/>
              <a:t>10/09/2015</a:t>
            </a:fld>
            <a:endParaRPr lang="en-GB"/>
          </a:p>
        </p:txBody>
      </p:sp>
      <p:sp>
        <p:nvSpPr>
          <p:cNvPr id="4" name="Slide Image Placeholder 3"/>
          <p:cNvSpPr>
            <a:spLocks noGrp="1" noRot="1" noChangeAspect="1"/>
          </p:cNvSpPr>
          <p:nvPr>
            <p:ph type="sldImg" idx="2"/>
          </p:nvPr>
        </p:nvSpPr>
        <p:spPr>
          <a:xfrm>
            <a:off x="3125788" y="509588"/>
            <a:ext cx="3679825" cy="2547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3140" y="3227388"/>
            <a:ext cx="7945120" cy="30575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53203"/>
            <a:ext cx="4303607" cy="339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6070" y="6453203"/>
            <a:ext cx="4303607" cy="339725"/>
          </a:xfrm>
          <a:prstGeom prst="rect">
            <a:avLst/>
          </a:prstGeom>
        </p:spPr>
        <p:txBody>
          <a:bodyPr vert="horz" lIns="91440" tIns="45720" rIns="91440" bIns="45720" rtlCol="0" anchor="b"/>
          <a:lstStyle>
            <a:lvl1pPr algn="r">
              <a:defRPr sz="1200"/>
            </a:lvl1pPr>
          </a:lstStyle>
          <a:p>
            <a:fld id="{0BDFF6B6-7D77-4A9D-95D7-59AE1C847998}" type="slidenum">
              <a:rPr lang="en-GB" smtClean="0"/>
              <a:t>‹#›</a:t>
            </a:fld>
            <a:endParaRPr lang="en-GB"/>
          </a:p>
        </p:txBody>
      </p:sp>
    </p:spTree>
    <p:extLst>
      <p:ext uri="{BB962C8B-B14F-4D97-AF65-F5344CB8AC3E}">
        <p14:creationId xmlns:p14="http://schemas.microsoft.com/office/powerpoint/2010/main" val="3662585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DD26419-F8F9-4F0F-AA02-2B449AFE87C7}" type="datetimeFigureOut">
              <a:rPr lang="en-GB" smtClean="0"/>
              <a:t>10/09/2015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2290479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D26419-F8F9-4F0F-AA02-2B449AFE87C7}" type="datetimeFigureOut">
              <a:rPr lang="en-GB" smtClean="0"/>
              <a:t>10/09/2015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3752396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D26419-F8F9-4F0F-AA02-2B449AFE87C7}" type="datetimeFigureOut">
              <a:rPr lang="en-GB" smtClean="0"/>
              <a:t>10/09/2015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558057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DD26419-F8F9-4F0F-AA02-2B449AFE87C7}" type="datetimeFigureOut">
              <a:rPr lang="en-GB" smtClean="0"/>
              <a:t>10/09/2015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332395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DD26419-F8F9-4F0F-AA02-2B449AFE87C7}" type="datetimeFigureOut">
              <a:rPr lang="en-GB" smtClean="0"/>
              <a:t>10/09/2015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1330597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DD26419-F8F9-4F0F-AA02-2B449AFE87C7}" type="datetimeFigureOut">
              <a:rPr lang="en-GB" smtClean="0"/>
              <a:t>10/09/2015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3731968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D26419-F8F9-4F0F-AA02-2B449AFE87C7}" type="datetimeFigureOut">
              <a:rPr lang="en-GB" smtClean="0"/>
              <a:t>10/09/2015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238623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2"/>
            <a:ext cx="553772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1"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D26419-F8F9-4F0F-AA02-2B449AFE87C7}" type="datetimeFigureOut">
              <a:rPr lang="en-GB" smtClean="0"/>
              <a:t>10/09/2015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105883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D26419-F8F9-4F0F-AA02-2B449AFE87C7}" type="datetimeFigureOut">
              <a:rPr lang="en-GB" smtClean="0"/>
              <a:t>10/09/2015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3974688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D26419-F8F9-4F0F-AA02-2B449AFE87C7}" type="datetimeFigureOut">
              <a:rPr lang="en-GB" smtClean="0"/>
              <a:t>10/09/2015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3201079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274640"/>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DD26419-F8F9-4F0F-AA02-2B449AFE87C7}" type="datetimeFigureOut">
              <a:rPr lang="en-GB" smtClean="0"/>
              <a:t>10/09/2015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952549-C018-4863-9037-3674656AD8A3}" type="slidenum">
              <a:rPr lang="en-GB" smtClean="0"/>
              <a:t>‹#›</a:t>
            </a:fld>
            <a:endParaRPr lang="en-GB"/>
          </a:p>
        </p:txBody>
      </p:sp>
    </p:spTree>
    <p:extLst>
      <p:ext uri="{BB962C8B-B14F-4D97-AF65-F5344CB8AC3E}">
        <p14:creationId xmlns:p14="http://schemas.microsoft.com/office/powerpoint/2010/main" val="3883501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D26419-F8F9-4F0F-AA02-2B449AFE87C7}" type="datetimeFigureOut">
              <a:rPr lang="en-GB" smtClean="0"/>
              <a:t>10/09/2015</a:t>
            </a:fld>
            <a:endParaRPr lang="en-GB"/>
          </a:p>
        </p:txBody>
      </p:sp>
      <p:sp>
        <p:nvSpPr>
          <p:cNvPr id="5" name="Footer Placeholder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952549-C018-4863-9037-3674656AD8A3}" type="slidenum">
              <a:rPr lang="en-GB" smtClean="0"/>
              <a:t>‹#›</a:t>
            </a:fld>
            <a:endParaRPr lang="en-GB"/>
          </a:p>
        </p:txBody>
      </p:sp>
    </p:spTree>
    <p:extLst>
      <p:ext uri="{BB962C8B-B14F-4D97-AF65-F5344CB8AC3E}">
        <p14:creationId xmlns:p14="http://schemas.microsoft.com/office/powerpoint/2010/main" val="58914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5552" y="-6349"/>
            <a:ext cx="9921552" cy="6864350"/>
            <a:chOff x="-95752" y="-6350"/>
            <a:chExt cx="10769600" cy="7667625"/>
          </a:xfrm>
        </p:grpSpPr>
        <p:cxnSp>
          <p:nvCxnSpPr>
            <p:cNvPr id="1026" name="AutoShape 2"/>
            <p:cNvCxnSpPr>
              <a:cxnSpLocks noChangeShapeType="1"/>
            </p:cNvCxnSpPr>
            <p:nvPr/>
          </p:nvCxnSpPr>
          <p:spPr bwMode="auto">
            <a:xfrm>
              <a:off x="5301748" y="25400"/>
              <a:ext cx="0" cy="7635875"/>
            </a:xfrm>
            <a:prstGeom prst="straightConnector1">
              <a:avLst/>
            </a:prstGeom>
            <a:noFill/>
            <a:ln w="12700">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027" name="AutoShape 3"/>
            <p:cNvCxnSpPr>
              <a:cxnSpLocks noChangeShapeType="1"/>
            </p:cNvCxnSpPr>
            <p:nvPr/>
          </p:nvCxnSpPr>
          <p:spPr bwMode="auto">
            <a:xfrm>
              <a:off x="-33839" y="3482975"/>
              <a:ext cx="5345112" cy="4762"/>
            </a:xfrm>
            <a:prstGeom prst="straightConnector1">
              <a:avLst/>
            </a:prstGeom>
            <a:noFill/>
            <a:ln w="12700" algn="ctr">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2" name="Rectangle 4"/>
            <p:cNvSpPr>
              <a:spLocks noChangeArrowheads="1"/>
            </p:cNvSpPr>
            <p:nvPr/>
          </p:nvSpPr>
          <p:spPr bwMode="auto">
            <a:xfrm rot="10800000">
              <a:off x="-70352" y="7070725"/>
              <a:ext cx="5365750" cy="550862"/>
            </a:xfrm>
            <a:prstGeom prst="rect">
              <a:avLst/>
            </a:prstGeom>
            <a:solidFill>
              <a:srgbClr val="FFFFFF"/>
            </a:solidFill>
            <a:ln w="31750" algn="in">
              <a:solidFill>
                <a:srgbClr val="A6A6A6"/>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808080"/>
                  </a:solidFill>
                  <a:effectLst/>
                  <a:latin typeface="Calibri" pitchFamily="34" charset="0"/>
                  <a:cs typeface="Arial" pitchFamily="34" charset="0"/>
                </a:rPr>
                <a:t>Glue here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029" name="AutoShape 5"/>
            <p:cNvCxnSpPr>
              <a:cxnSpLocks noChangeShapeType="1"/>
            </p:cNvCxnSpPr>
            <p:nvPr/>
          </p:nvCxnSpPr>
          <p:spPr bwMode="auto">
            <a:xfrm>
              <a:off x="5309686" y="2798762"/>
              <a:ext cx="5345112" cy="4763"/>
            </a:xfrm>
            <a:prstGeom prst="straightConnector1">
              <a:avLst/>
            </a:prstGeom>
            <a:noFill/>
            <a:ln w="12700" algn="ctr">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3" name="Rectangle 6"/>
            <p:cNvSpPr>
              <a:spLocks noChangeArrowheads="1"/>
            </p:cNvSpPr>
            <p:nvPr/>
          </p:nvSpPr>
          <p:spPr bwMode="auto">
            <a:xfrm>
              <a:off x="5304923" y="2246312"/>
              <a:ext cx="53657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500" b="0" i="0" u="none" strike="noStrike" cap="none" normalizeH="0" baseline="0" dirty="0" smtClean="0">
                  <a:ln>
                    <a:noFill/>
                  </a:ln>
                  <a:solidFill>
                    <a:srgbClr val="000000"/>
                  </a:solidFill>
                  <a:effectLst/>
                  <a:latin typeface="Calibri" pitchFamily="34" charset="0"/>
                  <a:cs typeface="Arial" pitchFamily="34" charset="0"/>
                </a:rPr>
                <a:t>1. Establish the null and alternative hypothesis.</a:t>
              </a:r>
              <a:endParaRPr kumimoji="0" lang="en-US" altLang="en-US" sz="15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7"/>
            <p:cNvSpPr>
              <a:spLocks noChangeArrowheads="1"/>
            </p:cNvSpPr>
            <p:nvPr/>
          </p:nvSpPr>
          <p:spPr bwMode="auto">
            <a:xfrm rot="10800000">
              <a:off x="5303336" y="7073900"/>
              <a:ext cx="5365750" cy="552450"/>
            </a:xfrm>
            <a:prstGeom prst="rect">
              <a:avLst/>
            </a:prstGeom>
            <a:solidFill>
              <a:srgbClr val="FFFFFF"/>
            </a:solidFill>
            <a:ln w="31750" algn="in">
              <a:solidFill>
                <a:srgbClr val="A6A6A6"/>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808080"/>
                  </a:solidFill>
                  <a:effectLst/>
                  <a:latin typeface="Calibri" pitchFamily="34" charset="0"/>
                  <a:cs typeface="Arial" pitchFamily="34" charset="0"/>
                </a:rPr>
                <a:t>Glue here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8"/>
            <p:cNvSpPr>
              <a:spLocks noChangeArrowheads="1"/>
            </p:cNvSpPr>
            <p:nvPr/>
          </p:nvSpPr>
          <p:spPr bwMode="auto">
            <a:xfrm>
              <a:off x="5304923" y="0"/>
              <a:ext cx="5365750" cy="550862"/>
            </a:xfrm>
            <a:prstGeom prst="rect">
              <a:avLst/>
            </a:prstGeom>
            <a:solidFill>
              <a:srgbClr val="FFFFFF"/>
            </a:solidFill>
            <a:ln w="31750" algn="in">
              <a:solidFill>
                <a:srgbClr val="A6A6A6"/>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808080"/>
                  </a:solidFill>
                  <a:effectLst/>
                  <a:latin typeface="Calibri" pitchFamily="34" charset="0"/>
                  <a:cs typeface="Arial" pitchFamily="34" charset="0"/>
                </a:rPr>
                <a:t>Glue here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9"/>
            <p:cNvSpPr>
              <a:spLocks noChangeArrowheads="1"/>
            </p:cNvSpPr>
            <p:nvPr/>
          </p:nvSpPr>
          <p:spPr bwMode="auto">
            <a:xfrm>
              <a:off x="-73527" y="-6350"/>
              <a:ext cx="5365750" cy="552450"/>
            </a:xfrm>
            <a:prstGeom prst="rect">
              <a:avLst/>
            </a:prstGeom>
            <a:solidFill>
              <a:srgbClr val="FFFFFF"/>
            </a:solidFill>
            <a:ln w="31750" algn="in">
              <a:solidFill>
                <a:srgbClr val="A6A6A6"/>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808080"/>
                  </a:solidFill>
                  <a:effectLst/>
                  <a:latin typeface="Calibri" pitchFamily="34" charset="0"/>
                  <a:cs typeface="Arial" pitchFamily="34" charset="0"/>
                </a:rPr>
                <a:t>Glue here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0"/>
            <p:cNvSpPr>
              <a:spLocks noChangeArrowheads="1"/>
            </p:cNvSpPr>
            <p:nvPr/>
          </p:nvSpPr>
          <p:spPr bwMode="auto">
            <a:xfrm rot="10800000">
              <a:off x="5308098" y="2786062"/>
              <a:ext cx="53657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500" b="0" i="0" u="none" strike="noStrike" cap="none" normalizeH="0" baseline="0" dirty="0" smtClean="0">
                  <a:ln>
                    <a:noFill/>
                  </a:ln>
                  <a:solidFill>
                    <a:srgbClr val="000000"/>
                  </a:solidFill>
                  <a:effectLst/>
                  <a:latin typeface="Calibri" pitchFamily="34" charset="0"/>
                  <a:cs typeface="Arial" pitchFamily="34" charset="0"/>
                </a:rPr>
                <a:t>4. Conduct a test, doing the necessary calculations.</a:t>
              </a:r>
              <a:endParaRPr kumimoji="0" lang="en-US" altLang="en-US" sz="15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1"/>
            <p:cNvSpPr>
              <a:spLocks noChangeArrowheads="1"/>
            </p:cNvSpPr>
            <p:nvPr/>
          </p:nvSpPr>
          <p:spPr bwMode="auto">
            <a:xfrm>
              <a:off x="-79877" y="2928937"/>
              <a:ext cx="53657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500" b="0" i="0" u="none" strike="noStrike" cap="none" normalizeH="0" baseline="0" dirty="0" smtClean="0">
                  <a:ln>
                    <a:noFill/>
                  </a:ln>
                  <a:solidFill>
                    <a:srgbClr val="0C0C0C"/>
                  </a:solidFill>
                  <a:effectLst/>
                  <a:latin typeface="Calibri" pitchFamily="34" charset="0"/>
                  <a:cs typeface="Arial" pitchFamily="34" charset="0"/>
                </a:rPr>
                <a:t>2. Decide on the significance level.</a:t>
              </a:r>
              <a:endParaRPr kumimoji="0" lang="en-US" altLang="en-US" sz="15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12"/>
            <p:cNvSpPr>
              <a:spLocks noChangeArrowheads="1"/>
            </p:cNvSpPr>
            <p:nvPr/>
          </p:nvSpPr>
          <p:spPr bwMode="auto">
            <a:xfrm rot="10800000">
              <a:off x="-95752" y="3495675"/>
              <a:ext cx="53657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500" b="0" i="0" u="none" strike="noStrike" cap="none" normalizeH="0" baseline="0" dirty="0" smtClean="0">
                  <a:ln>
                    <a:noFill/>
                  </a:ln>
                  <a:solidFill>
                    <a:srgbClr val="0C0C0C"/>
                  </a:solidFill>
                  <a:effectLst/>
                  <a:latin typeface="Calibri" pitchFamily="34" charset="0"/>
                  <a:cs typeface="Arial" pitchFamily="34" charset="0"/>
                </a:rPr>
                <a:t>3. Collect suitable data using a random sampling procedure.</a:t>
              </a:r>
              <a:endParaRPr kumimoji="0" lang="en-US" altLang="en-US" sz="15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13"/>
            <p:cNvSpPr>
              <a:spLocks noChangeArrowheads="1"/>
            </p:cNvSpPr>
            <p:nvPr/>
          </p:nvSpPr>
          <p:spPr bwMode="auto">
            <a:xfrm>
              <a:off x="5458911" y="1127125"/>
              <a:ext cx="4546600"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smtClean="0">
                  <a:ln>
                    <a:noFill/>
                  </a:ln>
                  <a:solidFill>
                    <a:srgbClr val="000000"/>
                  </a:solidFill>
                  <a:effectLst/>
                  <a:latin typeface="Calibri" pitchFamily="34" charset="0"/>
                  <a:cs typeface="Arial" pitchFamily="34" charset="0"/>
                </a:rPr>
                <a:t>Null Hypothesis H</a:t>
              </a:r>
              <a:r>
                <a:rPr kumimoji="0" lang="en-GB" altLang="en-US" sz="1400" b="0" i="0" u="none" strike="noStrike" cap="none" normalizeH="0" baseline="-25000" smtClean="0">
                  <a:ln>
                    <a:noFill/>
                  </a:ln>
                  <a:solidFill>
                    <a:srgbClr val="000000"/>
                  </a:solidFill>
                  <a:effectLst/>
                  <a:latin typeface="Calibri" pitchFamily="34" charset="0"/>
                  <a:cs typeface="Arial" pitchFamily="34" charset="0"/>
                </a:rPr>
                <a:t>0</a:t>
              </a:r>
              <a:r>
                <a:rPr kumimoji="0" lang="en-GB" altLang="en-US" sz="1400" b="0" i="0" u="none" strike="noStrike" cap="none" normalizeH="0" baseline="0" smtClean="0">
                  <a:ln>
                    <a:noFill/>
                  </a:ln>
                  <a:solidFill>
                    <a:srgbClr val="000000"/>
                  </a:solidFill>
                  <a:effectLst/>
                  <a:latin typeface="Calibri"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400" b="0" i="0" u="none" strike="noStrike" cap="none" normalizeH="0" baseline="0" smtClean="0">
                <a:ln>
                  <a:noFill/>
                </a:ln>
                <a:solidFill>
                  <a:srgbClr val="000000"/>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smtClean="0">
                  <a:ln>
                    <a:noFill/>
                  </a:ln>
                  <a:solidFill>
                    <a:srgbClr val="000000"/>
                  </a:solidFill>
                  <a:effectLst/>
                  <a:latin typeface="Calibri" pitchFamily="34" charset="0"/>
                  <a:cs typeface="Arial" pitchFamily="34" charset="0"/>
                </a:rPr>
                <a:t>Alternative Hypothesis H</a:t>
              </a:r>
              <a:r>
                <a:rPr kumimoji="0" lang="en-GB" altLang="en-US" sz="1400" b="0" i="0" u="none" strike="noStrike" cap="none" normalizeH="0" baseline="-25000" smtClean="0">
                  <a:ln>
                    <a:noFill/>
                  </a:ln>
                  <a:solidFill>
                    <a:srgbClr val="000000"/>
                  </a:solidFill>
                  <a:effectLst/>
                  <a:latin typeface="Calibri" pitchFamily="34" charset="0"/>
                  <a:cs typeface="Arial" pitchFamily="34" charset="0"/>
                </a:rPr>
                <a:t>0</a:t>
              </a:r>
              <a:r>
                <a:rPr kumimoji="0" lang="en-GB" altLang="en-US" sz="1400" b="0" i="0" u="none" strike="noStrike" cap="none" normalizeH="0" baseline="0" smtClean="0">
                  <a:ln>
                    <a:noFill/>
                  </a:ln>
                  <a:solidFill>
                    <a:srgbClr val="000000"/>
                  </a:solidFill>
                  <a:effectLst/>
                  <a:latin typeface="Calibri" pitchFamily="34"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4"/>
            <p:cNvSpPr>
              <a:spLocks noChangeArrowheads="1"/>
            </p:cNvSpPr>
            <p:nvPr/>
          </p:nvSpPr>
          <p:spPr bwMode="auto">
            <a:xfrm rot="10800000">
              <a:off x="358273" y="4321175"/>
              <a:ext cx="4546600" cy="976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itchFamily="34" charset="0"/>
                  <a:cs typeface="Arial" pitchFamily="34" charset="0"/>
                </a:rPr>
                <a:t>n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600" b="0" i="0" u="none" strike="noStrike" cap="none" normalizeH="0" baseline="0" smtClean="0">
                <a:ln>
                  <a:noFill/>
                </a:ln>
                <a:solidFill>
                  <a:srgbClr val="000000"/>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itchFamily="34" charset="0"/>
                  <a:cs typeface="Arial" pitchFamily="34" charset="0"/>
                </a:rPr>
                <a:t>6 is rolled ……….. times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AutoShape 15"/>
            <p:cNvSpPr>
              <a:spLocks noChangeArrowheads="1"/>
            </p:cNvSpPr>
            <p:nvPr/>
          </p:nvSpPr>
          <p:spPr bwMode="auto">
            <a:xfrm>
              <a:off x="7190873" y="542925"/>
              <a:ext cx="3076575" cy="585787"/>
            </a:xfrm>
            <a:prstGeom prst="cloudCallout">
              <a:avLst>
                <a:gd name="adj1" fmla="val -74421"/>
                <a:gd name="adj2" fmla="val 45917"/>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Calibri" pitchFamily="34" charset="0"/>
                  <a:cs typeface="Arial" pitchFamily="34" charset="0"/>
                </a:rPr>
                <a:t>The null hypothesis is the probability of the usual situation occurring.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AutoShape 16"/>
            <p:cNvSpPr>
              <a:spLocks noChangeArrowheads="1"/>
            </p:cNvSpPr>
            <p:nvPr/>
          </p:nvSpPr>
          <p:spPr bwMode="auto">
            <a:xfrm>
              <a:off x="701173" y="674687"/>
              <a:ext cx="4337050" cy="1146175"/>
            </a:xfrm>
            <a:prstGeom prst="cloudCallout">
              <a:avLst>
                <a:gd name="adj1" fmla="val -42532"/>
                <a:gd name="adj2" fmla="val 73787"/>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Calibri" pitchFamily="34" charset="0"/>
                  <a:cs typeface="Arial" pitchFamily="34" charset="0"/>
                </a:rPr>
                <a:t>The significance level is the probability of rejecting the null hypothesis when it is in fact true, it is given as a percentage. The lower the percentage the more stringent the test.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AutoShape 17"/>
            <p:cNvSpPr>
              <a:spLocks noChangeArrowheads="1"/>
            </p:cNvSpPr>
            <p:nvPr/>
          </p:nvSpPr>
          <p:spPr bwMode="auto">
            <a:xfrm rot="10800000">
              <a:off x="615448" y="5929312"/>
              <a:ext cx="3416300" cy="777875"/>
            </a:xfrm>
            <a:prstGeom prst="cloudCallout">
              <a:avLst>
                <a:gd name="adj1" fmla="val -54139"/>
                <a:gd name="adj2" fmla="val 119111"/>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Calibri" pitchFamily="34" charset="0"/>
                  <a:cs typeface="Arial" pitchFamily="34" charset="0"/>
                </a:rPr>
                <a:t>The data here is already given so it’s a case of  reading the question carefully.</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8"/>
            <p:cNvSpPr>
              <a:spLocks noChangeArrowheads="1"/>
            </p:cNvSpPr>
            <p:nvPr/>
          </p:nvSpPr>
          <p:spPr bwMode="auto">
            <a:xfrm>
              <a:off x="504323" y="2209800"/>
              <a:ext cx="4546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itchFamily="34" charset="0"/>
                  <a:cs typeface="Arial" pitchFamily="34" charset="0"/>
                </a:rPr>
                <a:t>Significance level =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9"/>
            <p:cNvSpPr>
              <a:spLocks noChangeArrowheads="1"/>
            </p:cNvSpPr>
            <p:nvPr/>
          </p:nvSpPr>
          <p:spPr bwMode="auto">
            <a:xfrm rot="10800000">
              <a:off x="5611311" y="3881437"/>
              <a:ext cx="4546600" cy="1276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Helvetica" charset="0"/>
                  <a:cs typeface="Arial" pitchFamily="34" charset="0"/>
                </a:rPr>
                <a:t>If H</a:t>
              </a:r>
              <a:r>
                <a:rPr kumimoji="0" lang="en-GB" altLang="en-US" sz="1000" b="0" i="0" u="none" strike="noStrike" cap="none" normalizeH="0" baseline="-25000" smtClean="0">
                  <a:ln>
                    <a:noFill/>
                  </a:ln>
                  <a:solidFill>
                    <a:srgbClr val="000000"/>
                  </a:solidFill>
                  <a:effectLst/>
                  <a:latin typeface="Helvetica" charset="0"/>
                  <a:cs typeface="Arial" pitchFamily="34" charset="0"/>
                </a:rPr>
                <a:t>0</a:t>
              </a:r>
              <a:r>
                <a:rPr kumimoji="0" lang="en-GB" altLang="en-US" sz="1000" b="0" i="0" u="none" strike="noStrike" cap="none" normalizeH="0" baseline="0" smtClean="0">
                  <a:ln>
                    <a:noFill/>
                  </a:ln>
                  <a:solidFill>
                    <a:srgbClr val="000000"/>
                  </a:solidFill>
                  <a:effectLst/>
                  <a:latin typeface="Helvetica" charset="0"/>
                  <a:cs typeface="Arial" pitchFamily="34" charset="0"/>
                </a:rPr>
                <a:t> is true, then, if X is the no. of sixes,   X ~ B(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00" b="0" i="0" u="none" strike="noStrike" cap="none" normalizeH="0" baseline="0" smtClean="0">
                <a:ln>
                  <a:noFill/>
                </a:ln>
                <a:solidFill>
                  <a:srgbClr val="000000"/>
                </a:solidFill>
                <a:effectLst/>
                <a:latin typeface="Helvetica"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00" b="0" i="0" u="none" strike="noStrike" cap="none" normalizeH="0" baseline="0" smtClean="0">
                <a:ln>
                  <a:noFill/>
                </a:ln>
                <a:solidFill>
                  <a:srgbClr val="000000"/>
                </a:solidFill>
                <a:effectLst/>
                <a:latin typeface="Helvetica"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Helvetica" charset="0"/>
                  <a:cs typeface="Arial" pitchFamily="34" charset="0"/>
                </a:rPr>
                <a:t>P(X </a:t>
              </a:r>
              <a:r>
                <a:rPr kumimoji="0" lang="en-GB" altLang="en-US" sz="1000" b="0" i="0" u="none" strike="noStrike" cap="none" normalizeH="0" baseline="0" noProof="1" smtClean="0">
                  <a:ln>
                    <a:noFill/>
                  </a:ln>
                  <a:solidFill>
                    <a:srgbClr val="000000"/>
                  </a:solidFill>
                  <a:effectLst/>
                  <a:latin typeface="Helvetica" charset="0"/>
                  <a:cs typeface="Arial" pitchFamily="34" charset="0"/>
                </a:rPr>
                <a:t>≥</a:t>
              </a:r>
              <a:r>
                <a:rPr kumimoji="0" lang="en-GB" altLang="en-US" sz="1000" b="0" i="0" u="none" strike="noStrike" cap="none" normalizeH="0" baseline="0" smtClean="0">
                  <a:ln>
                    <a:noFill/>
                  </a:ln>
                  <a:solidFill>
                    <a:srgbClr val="000000"/>
                  </a:solidFill>
                  <a:effectLst/>
                  <a:latin typeface="Helvetica" charset="0"/>
                  <a:cs typeface="Arial" pitchFamily="34" charset="0"/>
                </a:rPr>
                <a:t> 4) =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AutoShape 20"/>
            <p:cNvSpPr>
              <a:spLocks noChangeArrowheads="1"/>
            </p:cNvSpPr>
            <p:nvPr/>
          </p:nvSpPr>
          <p:spPr bwMode="auto">
            <a:xfrm rot="10800000">
              <a:off x="6025648" y="5824537"/>
              <a:ext cx="3416300" cy="822325"/>
            </a:xfrm>
            <a:prstGeom prst="cloudCallout">
              <a:avLst>
                <a:gd name="adj1" fmla="val -56255"/>
                <a:gd name="adj2" fmla="val 121111"/>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Calibri" pitchFamily="34" charset="0"/>
                  <a:cs typeface="Arial" pitchFamily="34" charset="0"/>
                </a:rPr>
                <a:t>Use the tables to find the probability, not forgetting that they show </a:t>
              </a:r>
              <a:r>
                <a:rPr kumimoji="0" lang="en-GB" altLang="en-US" sz="1000" b="0" i="0" u="none" strike="noStrike" cap="none" normalizeH="0" baseline="0" noProof="1" smtClean="0">
                  <a:ln>
                    <a:noFill/>
                  </a:ln>
                  <a:solidFill>
                    <a:srgbClr val="000000"/>
                  </a:solidFill>
                  <a:effectLst/>
                  <a:latin typeface="Calibri" pitchFamily="34" charset="0"/>
                  <a:cs typeface="Arial" pitchFamily="34" charset="0"/>
                </a:rPr>
                <a:t>≤</a:t>
              </a:r>
              <a:r>
                <a:rPr kumimoji="0" lang="en-GB" altLang="en-US" sz="1000" b="0" i="0" u="none" strike="noStrike" cap="none" normalizeH="0" baseline="0" smtClean="0">
                  <a:ln>
                    <a:noFill/>
                  </a:ln>
                  <a:solidFill>
                    <a:srgbClr val="000000"/>
                  </a:solidFill>
                  <a:effectLst/>
                  <a:latin typeface="Calibri" pitchFamily="34" charset="0"/>
                  <a:cs typeface="Arial" pitchFamily="34" charset="0"/>
                </a:rPr>
                <a:t> and we are looking for </a:t>
              </a:r>
              <a:r>
                <a:rPr kumimoji="0" lang="en-GB" altLang="en-US" sz="1000" b="0" i="0" u="none" strike="noStrike" cap="none" normalizeH="0" baseline="0" noProof="1" smtClean="0">
                  <a:ln>
                    <a:noFill/>
                  </a:ln>
                  <a:solidFill>
                    <a:srgbClr val="000000"/>
                  </a:solidFill>
                  <a:effectLst/>
                  <a:latin typeface="Calibri" pitchFamily="34" charset="0"/>
                  <a:cs typeface="Arial" pitchFamily="34" charset="0"/>
                </a:rPr>
                <a:t>≥</a:t>
              </a:r>
              <a:r>
                <a:rPr kumimoji="0" lang="en-GB" altLang="en-US" sz="1000" b="0" i="0" u="none" strike="noStrike" cap="none" normalizeH="0" baseline="0" smtClean="0">
                  <a:ln>
                    <a:noFill/>
                  </a:ln>
                  <a:solidFill>
                    <a:srgbClr val="000000"/>
                  </a:solidFill>
                  <a:effectLst/>
                  <a:latin typeface="Calibri" pitchFamily="34" charset="0"/>
                  <a:cs typeface="Arial" pitchFamily="34" charset="0"/>
                </a:rPr>
                <a: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425808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38283" y="111495"/>
            <a:ext cx="4986725" cy="6773889"/>
            <a:chOff x="-21027" y="-623887"/>
            <a:chExt cx="5380037" cy="7635875"/>
          </a:xfrm>
        </p:grpSpPr>
        <p:cxnSp>
          <p:nvCxnSpPr>
            <p:cNvPr id="16" name="AutoShape 7"/>
            <p:cNvCxnSpPr>
              <a:cxnSpLocks noChangeShapeType="1"/>
            </p:cNvCxnSpPr>
            <p:nvPr/>
          </p:nvCxnSpPr>
          <p:spPr bwMode="auto">
            <a:xfrm>
              <a:off x="5346310" y="-623887"/>
              <a:ext cx="0" cy="7635875"/>
            </a:xfrm>
            <a:prstGeom prst="straightConnector1">
              <a:avLst/>
            </a:prstGeom>
            <a:noFill/>
            <a:ln w="12700" algn="ctr">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7" name="AutoShape 8"/>
            <p:cNvCxnSpPr>
              <a:cxnSpLocks noChangeShapeType="1"/>
            </p:cNvCxnSpPr>
            <p:nvPr/>
          </p:nvCxnSpPr>
          <p:spPr bwMode="auto">
            <a:xfrm>
              <a:off x="-21027" y="1554163"/>
              <a:ext cx="5345112" cy="4762"/>
            </a:xfrm>
            <a:prstGeom prst="straightConnector1">
              <a:avLst/>
            </a:prstGeom>
            <a:noFill/>
            <a:ln w="12700" algn="ctr">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8" name="Rectangle 9"/>
            <p:cNvSpPr>
              <a:spLocks noChangeArrowheads="1"/>
            </p:cNvSpPr>
            <p:nvPr/>
          </p:nvSpPr>
          <p:spPr bwMode="auto">
            <a:xfrm rot="10800000">
              <a:off x="-21027" y="6424613"/>
              <a:ext cx="5365750" cy="552450"/>
            </a:xfrm>
            <a:prstGeom prst="rect">
              <a:avLst/>
            </a:prstGeom>
            <a:solidFill>
              <a:srgbClr val="FFFFFF"/>
            </a:solidFill>
            <a:ln w="31750" algn="in">
              <a:solidFill>
                <a:srgbClr val="A6A6A6"/>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808080"/>
                  </a:solidFill>
                  <a:effectLst/>
                  <a:latin typeface="Calibri" pitchFamily="34" charset="0"/>
                  <a:cs typeface="Arial" pitchFamily="34" charset="0"/>
                </a:rPr>
                <a:t>Glue here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0"/>
            <p:cNvSpPr>
              <a:spLocks noChangeArrowheads="1"/>
            </p:cNvSpPr>
            <p:nvPr/>
          </p:nvSpPr>
          <p:spPr bwMode="auto">
            <a:xfrm rot="10800000">
              <a:off x="-6740" y="1557338"/>
              <a:ext cx="53657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lgn="in">
                  <a:solidFill>
                    <a:srgbClr val="EEECE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500" b="0" i="0" u="none" strike="noStrike" cap="none" normalizeH="0" baseline="0" dirty="0" smtClean="0">
                  <a:ln>
                    <a:noFill/>
                  </a:ln>
                  <a:solidFill>
                    <a:srgbClr val="0C0C0C"/>
                  </a:solidFill>
                  <a:effectLst/>
                  <a:latin typeface="Calibri" pitchFamily="34" charset="0"/>
                  <a:cs typeface="Arial" pitchFamily="34" charset="0"/>
                </a:rPr>
                <a:t>5. Interpret the results in terms of the original claim.</a:t>
              </a:r>
              <a:endParaRPr kumimoji="0" lang="en-US" altLang="en-US" sz="15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AutoShape 11"/>
            <p:cNvSpPr>
              <a:spLocks noChangeArrowheads="1"/>
            </p:cNvSpPr>
            <p:nvPr/>
          </p:nvSpPr>
          <p:spPr bwMode="auto">
            <a:xfrm>
              <a:off x="237735" y="0"/>
              <a:ext cx="4808538" cy="1312863"/>
            </a:xfrm>
            <a:prstGeom prst="roundRect">
              <a:avLst>
                <a:gd name="adj" fmla="val 16667"/>
              </a:avLst>
            </a:prstGeom>
            <a:solidFill>
              <a:srgbClr val="FFFFFF"/>
            </a:solidFill>
            <a:ln w="63500" cmpd="thickThin" algn="ctr">
              <a:solidFill>
                <a:srgbClr val="7F7F7F"/>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smtClean="0">
                  <a:ln>
                    <a:noFill/>
                  </a:ln>
                  <a:solidFill>
                    <a:srgbClr val="808080"/>
                  </a:solidFill>
                  <a:effectLst/>
                  <a:latin typeface="Calibri" pitchFamily="34" charset="0"/>
                  <a:cs typeface="Arial" pitchFamily="34" charset="0"/>
                </a:rPr>
                <a:t>Hypothesis testing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dirty="0" smtClean="0">
                  <a:ln>
                    <a:noFill/>
                  </a:ln>
                  <a:solidFill>
                    <a:srgbClr val="000000"/>
                  </a:solidFill>
                  <a:effectLst/>
                  <a:latin typeface="Calibri" pitchFamily="34" charset="0"/>
                  <a:cs typeface="Arial" pitchFamily="34" charset="0"/>
                </a:rPr>
                <a:t>Adam suspects that the die being used in a game of snakes and ladders is biased towards the number six.   He agrees with Tom to test the die by throwing it 10 times and recording the number of sixes.  In the test, there were 4 sixes.  Is Adam right to be suspicious?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AutoShape 12"/>
            <p:cNvSpPr>
              <a:spLocks noChangeArrowheads="1"/>
            </p:cNvSpPr>
            <p:nvPr/>
          </p:nvSpPr>
          <p:spPr bwMode="auto">
            <a:xfrm rot="10800000">
              <a:off x="-5152" y="3819525"/>
              <a:ext cx="5281612" cy="1336675"/>
            </a:xfrm>
            <a:prstGeom prst="cloudCallout">
              <a:avLst>
                <a:gd name="adj1" fmla="val 34032"/>
                <a:gd name="adj2" fmla="val 76546"/>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Calibri" pitchFamily="34" charset="0"/>
                  <a:cs typeface="Arial" pitchFamily="34" charset="0"/>
                </a:rPr>
                <a:t>We still can’t say with complete certainty whether or not the die is biased. You aren’t proving anything, only considering evidence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Calibri" pitchFamily="34" charset="0"/>
                  <a:cs typeface="Arial" pitchFamily="34" charset="0"/>
                </a:rPr>
                <a:t>Phrases like “there is evidence to suggest that…” or “there is not sufficient evidence to suggest that..” are good. Saying “this proves that…” or “so the claim is right” are </a:t>
              </a:r>
              <a:r>
                <a:rPr kumimoji="0" lang="en-GB" altLang="en-US" sz="1000" b="1" i="0" u="none" strike="noStrike" cap="none" normalizeH="0" baseline="0" smtClean="0">
                  <a:ln>
                    <a:noFill/>
                  </a:ln>
                  <a:solidFill>
                    <a:srgbClr val="000000"/>
                  </a:solidFill>
                  <a:effectLst/>
                  <a:latin typeface="Calibri" pitchFamily="34" charset="0"/>
                  <a:cs typeface="Arial" pitchFamily="34" charset="0"/>
                </a:rPr>
                <a:t>BAD</a:t>
              </a:r>
              <a:r>
                <a:rPr kumimoji="0" lang="en-GB" altLang="en-US" sz="1000" b="0" i="0" u="none" strike="noStrike" cap="none" normalizeH="0" baseline="0" smtClean="0">
                  <a:ln>
                    <a:noFill/>
                  </a:ln>
                  <a:solidFill>
                    <a:srgbClr val="000000"/>
                  </a:solidFill>
                  <a:effectLst/>
                  <a:latin typeface="Calibri" pitchFamily="34" charset="0"/>
                  <a:cs typeface="Arial" pitchFamily="34" charset="0"/>
                </a:rPr>
                <a: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AutoShape 13"/>
            <p:cNvSpPr>
              <a:spLocks noChangeArrowheads="1"/>
            </p:cNvSpPr>
            <p:nvPr/>
          </p:nvSpPr>
          <p:spPr bwMode="auto">
            <a:xfrm rot="10800000">
              <a:off x="1153723" y="5168900"/>
              <a:ext cx="4117975" cy="1169988"/>
            </a:xfrm>
            <a:prstGeom prst="cloudCallout">
              <a:avLst>
                <a:gd name="adj1" fmla="val -43657"/>
                <a:gd name="adj2" fmla="val 70213"/>
              </a:avLst>
            </a:prstGeom>
            <a:noFill/>
            <a:ln w="9525"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smtClean="0">
                  <a:ln>
                    <a:noFill/>
                  </a:ln>
                  <a:solidFill>
                    <a:srgbClr val="000000"/>
                  </a:solidFill>
                  <a:effectLst/>
                  <a:latin typeface="Calibri" pitchFamily="34" charset="0"/>
                  <a:cs typeface="Arial" pitchFamily="34" charset="0"/>
                </a:rPr>
                <a:t>If the   percentage found is &gt; than the significance level given then the null hypothesis is accepted. If the percentage is &lt; than the significance level then the null hypothesis is rejected.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876641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347</Words>
  <Application>Microsoft Office PowerPoint</Application>
  <PresentationFormat>A4 Paper (210x297 mm)</PresentationFormat>
  <Paragraphs>30</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SUTC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Jenny Hughes</dc:creator>
  <cp:lastModifiedBy>Jenny Hughes</cp:lastModifiedBy>
  <cp:revision>37</cp:revision>
  <cp:lastPrinted>2014-03-12T11:03:51Z</cp:lastPrinted>
  <dcterms:created xsi:type="dcterms:W3CDTF">2014-03-09T15:31:15Z</dcterms:created>
  <dcterms:modified xsi:type="dcterms:W3CDTF">2015-09-10T12:04:57Z</dcterms:modified>
</cp:coreProperties>
</file>