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8" r:id="rId2"/>
    <p:sldId id="273" r:id="rId3"/>
    <p:sldId id="267" r:id="rId4"/>
    <p:sldId id="276" r:id="rId5"/>
    <p:sldId id="271" r:id="rId6"/>
    <p:sldId id="279" r:id="rId7"/>
    <p:sldId id="272" r:id="rId8"/>
    <p:sldId id="274" r:id="rId9"/>
    <p:sldId id="268" r:id="rId10"/>
    <p:sldId id="27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9" autoAdjust="0"/>
    <p:restoredTop sz="94660"/>
  </p:normalViewPr>
  <p:slideViewPr>
    <p:cSldViewPr>
      <p:cViewPr varScale="1">
        <p:scale>
          <a:sx n="99" d="100"/>
          <a:sy n="99" d="100"/>
        </p:scale>
        <p:origin x="-4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775BC-900A-4553-A9CB-1CADC2928F81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EB579-FFBA-42AE-8C96-B91EE47CF1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573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8D82A-0A8B-4450-B8F9-F4B8565AA72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79F5A-7A9A-4DA4-96BF-7F089CCEAD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185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79F5A-7A9A-4DA4-96BF-7F089CCEADA9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73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ACA09-3420-491C-910B-FF06E2B78699}" type="datetimeFigureOut">
              <a:rPr lang="en-US" smtClean="0"/>
              <a:pPr/>
              <a:t>5/6/2016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8EB04-9465-4FB3-BC93-C927B2B42D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619672" y="1340768"/>
            <a:ext cx="5904656" cy="403244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/>
              <a:t>GCSE Maths Quiz 1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125360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1414"/>
            <a:ext cx="9144000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800" b="1" dirty="0" smtClean="0"/>
              <a:t>Section 1: Picture round</a:t>
            </a:r>
            <a:endParaRPr lang="en-GB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2844" y="928670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What is the name given to the pair of angles shown?	</a:t>
            </a:r>
            <a:endParaRPr lang="en-GB" b="1" dirty="0" smtClean="0">
              <a:latin typeface="Arial" pitchFamily="34" charset="0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6429388" y="1714488"/>
            <a:ext cx="1928826" cy="1928826"/>
            <a:chOff x="214282" y="4305300"/>
            <a:chExt cx="2590800" cy="2552700"/>
          </a:xfrm>
        </p:grpSpPr>
        <p:pic>
          <p:nvPicPr>
            <p:cNvPr id="1028" name="Picture 4" descr="http://oscience.info/wp-content/uploads/application-of-right-angled-triangle-1.jpe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282" y="4305300"/>
              <a:ext cx="2590800" cy="2552700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2428860" y="5214950"/>
              <a:ext cx="3626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smtClean="0">
                  <a:solidFill>
                    <a:srgbClr val="FF0000"/>
                  </a:solidFill>
                </a:rPr>
                <a:t>x</a:t>
              </a:r>
              <a:endParaRPr lang="en-GB" sz="3200" baseline="50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18"/>
          <p:cNvGrpSpPr/>
          <p:nvPr/>
        </p:nvGrpSpPr>
        <p:grpSpPr>
          <a:xfrm>
            <a:off x="285720" y="1785926"/>
            <a:ext cx="2143140" cy="1857388"/>
            <a:chOff x="500034" y="1785926"/>
            <a:chExt cx="1829592" cy="1442031"/>
          </a:xfrm>
        </p:grpSpPr>
        <p:pic>
          <p:nvPicPr>
            <p:cNvPr id="1026" name="Picture 2" descr="http://1.bp.blogspot.com/_YG0GW889yBE/SGK8l-51MMI/AAAAAAAAABU/eT1vv1Ito7k/s320/alternate+angles1.bmp"/>
            <p:cNvPicPr>
              <a:picLocks noChangeAspect="1" noChangeArrowheads="1"/>
            </p:cNvPicPr>
            <p:nvPr/>
          </p:nvPicPr>
          <p:blipFill>
            <a:blip r:embed="rId3" cstate="print"/>
            <a:srcRect t="7143" b="25000"/>
            <a:stretch>
              <a:fillRect/>
            </a:stretch>
          </p:blipFill>
          <p:spPr bwMode="auto">
            <a:xfrm>
              <a:off x="500034" y="1785926"/>
              <a:ext cx="1829592" cy="1357322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1000100" y="2071678"/>
              <a:ext cx="5004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42</a:t>
              </a:r>
              <a:r>
                <a:rPr lang="en-GB" baseline="50000" dirty="0" smtClean="0"/>
                <a:t>o</a:t>
              </a:r>
              <a:endParaRPr lang="en-GB" baseline="50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42976" y="2643182"/>
              <a:ext cx="3626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smtClean="0">
                  <a:solidFill>
                    <a:srgbClr val="FF0000"/>
                  </a:solidFill>
                </a:rPr>
                <a:t>x</a:t>
              </a:r>
              <a:endParaRPr lang="en-GB" sz="3200" baseline="500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30" name="Picture 6" descr="http://images.brighthub.com/c5/d/c5d50e74822ce9fc62a6fa5c6108ef14ee9df854_large.jpg"/>
          <p:cNvPicPr>
            <a:picLocks noChangeAspect="1" noChangeArrowheads="1"/>
          </p:cNvPicPr>
          <p:nvPr/>
        </p:nvPicPr>
        <p:blipFill>
          <a:blip r:embed="rId4" cstate="print"/>
          <a:srcRect l="22500" t="36250" r="22500" b="31250"/>
          <a:stretch>
            <a:fillRect/>
          </a:stretch>
        </p:blipFill>
        <p:spPr bwMode="auto">
          <a:xfrm>
            <a:off x="5643570" y="4500570"/>
            <a:ext cx="3143272" cy="185738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43604" y="928670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3. What is the name of the side you need to find?	</a:t>
            </a:r>
            <a:endParaRPr lang="en-GB" b="1" dirty="0" smtClean="0"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2132" y="3929066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5. What is this called?	</a:t>
            </a:r>
            <a:endParaRPr lang="en-GB" b="1" dirty="0" smtClean="0">
              <a:latin typeface="Arial" pitchFamily="34" charset="0"/>
            </a:endParaRPr>
          </a:p>
        </p:txBody>
      </p:sp>
      <p:pic>
        <p:nvPicPr>
          <p:cNvPr id="1032" name="Picture 8" descr="http://coca.webfactional.com/media/images/2011/01/19/octagon_ring_II_2009_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1714488"/>
            <a:ext cx="1853680" cy="185738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857488" y="928670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2. What is the name of this shape?	</a:t>
            </a:r>
            <a:endParaRPr lang="en-GB" b="1" dirty="0" smtClean="0">
              <a:latin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 l="33398" t="46338" r="43164" b="16308"/>
          <a:stretch>
            <a:fillRect/>
          </a:stretch>
        </p:blipFill>
        <p:spPr bwMode="auto">
          <a:xfrm>
            <a:off x="2714612" y="3852246"/>
            <a:ext cx="2357454" cy="3005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0" y="39290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4. What is this type of diagram called?	</a:t>
            </a:r>
            <a:endParaRPr lang="en-GB" b="1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1414"/>
            <a:ext cx="9144000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4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</a:rPr>
              <a:t>Section 2: Multiple</a:t>
            </a:r>
            <a:r>
              <a:rPr kumimoji="0" lang="en-GB" sz="48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</a:rPr>
              <a:t> choice</a:t>
            </a:r>
            <a:endParaRPr kumimoji="0" lang="en-GB" sz="4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1000108"/>
            <a:ext cx="35004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What is the Lowest Common multiple of 6 and 9?	</a:t>
            </a:r>
            <a:endParaRPr lang="en-GB" b="1" dirty="0" smtClean="0">
              <a:latin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1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3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18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54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1000108"/>
            <a:ext cx="4429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2.Which of these do you need when doing an enlargement?	</a:t>
            </a:r>
            <a:endParaRPr lang="en-GB" b="1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Centre of enlargement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Scale factor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Centre of rotation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Both a and b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endParaRPr lang="en-GB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2844" y="3000372"/>
            <a:ext cx="42148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3.Fully factorise 2x</a:t>
            </a:r>
            <a:r>
              <a:rPr lang="en-GB" b="1" baseline="30000" dirty="0" smtClean="0">
                <a:latin typeface="Arial" pitchFamily="34" charset="0"/>
                <a:ea typeface="Calibri" pitchFamily="34" charset="0"/>
              </a:rPr>
              <a:t>2</a:t>
            </a:r>
            <a:r>
              <a:rPr lang="en-GB" b="1" dirty="0" smtClean="0">
                <a:latin typeface="Arial" pitchFamily="34" charset="0"/>
                <a:ea typeface="Calibri" pitchFamily="34" charset="0"/>
              </a:rPr>
              <a:t> – 4xy	</a:t>
            </a:r>
            <a:endParaRPr lang="en-GB" b="1" dirty="0" smtClean="0">
              <a:latin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2x(x - 4xy)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2x(x</a:t>
            </a:r>
            <a:r>
              <a:rPr lang="en-GB" baseline="30000" dirty="0" smtClean="0">
                <a:latin typeface="Arial" pitchFamily="34" charset="0"/>
                <a:ea typeface="Calibri" pitchFamily="34" charset="0"/>
              </a:rPr>
              <a:t>2</a:t>
            </a:r>
            <a:r>
              <a:rPr lang="en-GB" dirty="0" smtClean="0">
                <a:latin typeface="Arial" pitchFamily="34" charset="0"/>
                <a:ea typeface="Calibri" pitchFamily="34" charset="0"/>
              </a:rPr>
              <a:t> -2y)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2x(x - 2xy)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2x(x - 2y)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960558"/>
            <a:ext cx="4429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4.Which of these do you </a:t>
            </a:r>
            <a:r>
              <a:rPr lang="en-GB" b="1" u="sng" dirty="0" smtClean="0">
                <a:latin typeface="Arial" pitchFamily="34" charset="0"/>
                <a:ea typeface="Calibri" pitchFamily="34" charset="0"/>
              </a:rPr>
              <a:t>not</a:t>
            </a:r>
            <a:r>
              <a:rPr lang="en-GB" b="1" dirty="0" smtClean="0">
                <a:latin typeface="Arial" pitchFamily="34" charset="0"/>
                <a:ea typeface="Calibri" pitchFamily="34" charset="0"/>
              </a:rPr>
              <a:t> need for your exam on Thursday </a:t>
            </a:r>
            <a:r>
              <a:rPr lang="en-GB" b="1" dirty="0" smtClean="0">
                <a:latin typeface="Arial" pitchFamily="34" charset="0"/>
                <a:ea typeface="Calibri" pitchFamily="34" charset="0"/>
              </a:rPr>
              <a:t>26</a:t>
            </a:r>
            <a:r>
              <a:rPr lang="en-GB" b="1" baseline="30000" dirty="0" smtClean="0">
                <a:latin typeface="Arial" pitchFamily="34" charset="0"/>
                <a:ea typeface="Calibri" pitchFamily="34" charset="0"/>
              </a:rPr>
              <a:t>th</a:t>
            </a:r>
            <a:r>
              <a:rPr lang="en-GB" b="1" dirty="0" smtClean="0">
                <a:latin typeface="Arial" pitchFamily="34" charset="0"/>
                <a:ea typeface="Calibri" pitchFamily="34" charset="0"/>
              </a:rPr>
              <a:t> May?</a:t>
            </a:r>
            <a:endParaRPr lang="en-GB" b="1" dirty="0" smtClean="0">
              <a:latin typeface="Arial" pitchFamily="34" charset="0"/>
              <a:ea typeface="Calibri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Ruler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Calculator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Compass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Protractor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 smtClean="0">
              <a:latin typeface="Arial" pitchFamily="34" charset="0"/>
              <a:ea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2844" y="4929198"/>
            <a:ext cx="85011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5.There are 21 milk chocolates in a box of 24 the rest are dark. What is the ratio of milk to dark chocolates in its simplest form?	</a:t>
            </a:r>
            <a:endParaRPr lang="en-GB" b="1" dirty="0" smtClean="0">
              <a:latin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21:24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7:8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21:3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7:1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71546"/>
            <a:ext cx="8643998" cy="5054617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Pythagoras’ theorem?</a:t>
            </a:r>
          </a:p>
          <a:p>
            <a:pPr marL="457200" indent="-457200">
              <a:buNone/>
            </a:pPr>
            <a:r>
              <a:rPr lang="en-GB" sz="2000" dirty="0" smtClean="0"/>
              <a:t>	</a:t>
            </a:r>
          </a:p>
          <a:p>
            <a:pPr marL="457200" indent="-457200">
              <a:buNone/>
            </a:pPr>
            <a:r>
              <a:rPr lang="en-GB" sz="2000" dirty="0" smtClean="0"/>
              <a:t>			 	</a:t>
            </a:r>
            <a:endParaRPr lang="en-GB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GB" sz="2000" dirty="0" smtClean="0"/>
              <a:t>Area of a circle?</a:t>
            </a:r>
          </a:p>
          <a:p>
            <a:pPr marL="457200" indent="-457200">
              <a:buNone/>
            </a:pPr>
            <a:r>
              <a:rPr lang="en-GB" sz="2000" dirty="0"/>
              <a:t>	</a:t>
            </a:r>
            <a:r>
              <a:rPr lang="en-GB" sz="2000" dirty="0" smtClean="0"/>
              <a:t>	</a:t>
            </a:r>
          </a:p>
          <a:p>
            <a:pPr marL="457200" indent="-457200">
              <a:buNone/>
            </a:pPr>
            <a:r>
              <a:rPr lang="en-GB" sz="2000" dirty="0" smtClean="0"/>
              <a:t>		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GB" sz="2000" dirty="0" smtClean="0"/>
              <a:t>Area of a triangle?</a:t>
            </a:r>
          </a:p>
          <a:p>
            <a:pPr marL="457200" indent="-457200">
              <a:buNone/>
            </a:pPr>
            <a:r>
              <a:rPr lang="en-GB" sz="2000" dirty="0" smtClean="0"/>
              <a:t>		</a:t>
            </a:r>
          </a:p>
          <a:p>
            <a:pPr marL="457200" indent="-457200">
              <a:buNone/>
            </a:pPr>
            <a:r>
              <a:rPr lang="en-GB" sz="2000" dirty="0" smtClean="0"/>
              <a:t>		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GB" sz="2000" dirty="0" smtClean="0"/>
              <a:t>Circumference of a circle?</a:t>
            </a:r>
          </a:p>
          <a:p>
            <a:pPr marL="457200" indent="-457200">
              <a:buNone/>
            </a:pPr>
            <a:r>
              <a:rPr lang="en-GB" sz="2000" dirty="0" smtClean="0"/>
              <a:t>		</a:t>
            </a:r>
          </a:p>
          <a:p>
            <a:pPr marL="457200" indent="-457200">
              <a:buNone/>
            </a:pPr>
            <a:r>
              <a:rPr lang="en-GB" sz="2000" dirty="0" smtClean="0"/>
              <a:t>		</a:t>
            </a:r>
          </a:p>
          <a:p>
            <a:pPr marL="457200" indent="-457200">
              <a:buNone/>
            </a:pPr>
            <a:r>
              <a:rPr lang="en-GB" sz="2000" dirty="0" smtClean="0"/>
              <a:t>5.	Trigonometry in right angled triangles (1 mark each)?</a:t>
            </a:r>
          </a:p>
          <a:p>
            <a:pPr marL="457200" indent="-457200">
              <a:buNone/>
            </a:pPr>
            <a:r>
              <a:rPr lang="en-GB" sz="2000" dirty="0"/>
              <a:t>	</a:t>
            </a:r>
            <a:r>
              <a:rPr lang="en-GB" sz="2000" dirty="0" smtClean="0"/>
              <a:t>			</a:t>
            </a:r>
          </a:p>
          <a:p>
            <a:pPr marL="457200" indent="-457200">
              <a:buFont typeface="+mj-lt"/>
              <a:buAutoNum type="arabicPeriod" startAt="3"/>
            </a:pPr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>
            <a:off x="0" y="71414"/>
            <a:ext cx="9144000" cy="7143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800" b="1" dirty="0" smtClean="0"/>
              <a:t>Section 3: Formulas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00108"/>
            <a:ext cx="8643998" cy="564360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600" dirty="0" smtClean="0"/>
              <a:t>Find angle x in picture 1.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rgbClr val="0070C0"/>
                </a:solidFill>
              </a:rPr>
              <a:t>				</a:t>
            </a:r>
          </a:p>
          <a:p>
            <a:pPr marL="457200" indent="-457200">
              <a:buNone/>
            </a:pPr>
            <a:endParaRPr lang="en-GB" sz="2600" dirty="0" smtClean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GB" sz="2600" dirty="0"/>
              <a:t>What is the interior angle of the shape in picture 2?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rgbClr val="0070C0"/>
                </a:solidFill>
              </a:rPr>
              <a:t>				</a:t>
            </a:r>
          </a:p>
          <a:p>
            <a:pPr marL="457200" indent="-457200">
              <a:buNone/>
            </a:pPr>
            <a:endParaRPr lang="en-GB" sz="2600" dirty="0" smtClean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en-GB" sz="2600" dirty="0" smtClean="0"/>
              <a:t>Find the length of side x in picture 3. 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chemeClr val="accent3">
                    <a:lumMod val="75000"/>
                  </a:schemeClr>
                </a:solidFill>
              </a:rPr>
              <a:t>				</a:t>
            </a:r>
            <a:endParaRPr lang="en-GB" sz="2600" dirty="0" smtClean="0">
              <a:solidFill>
                <a:srgbClr val="0070C0"/>
              </a:solidFill>
            </a:endParaRPr>
          </a:p>
          <a:p>
            <a:pPr marL="457200" indent="-457200">
              <a:buNone/>
            </a:pPr>
            <a:endParaRPr lang="en-GB" sz="2600" dirty="0" smtClean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GB" sz="2600" dirty="0" smtClean="0"/>
              <a:t>What is the probability of getting 3 heads? 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					(hint use picture 4)	</a:t>
            </a:r>
          </a:p>
          <a:p>
            <a:pPr marL="457200" indent="-457200">
              <a:buNone/>
            </a:pPr>
            <a:endParaRPr lang="en-GB" sz="2600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en-GB" sz="2600" dirty="0" smtClean="0"/>
              <a:t>What is the median in picture 5?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rgbClr val="0070C0"/>
                </a:solidFill>
              </a:rPr>
              <a:t>				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71414"/>
            <a:ext cx="9144000" cy="7143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800" b="1" dirty="0" smtClean="0"/>
              <a:t>Section 4: Quick calculations</a:t>
            </a:r>
            <a:endParaRPr lang="en-GB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619672" y="1340768"/>
            <a:ext cx="5904656" cy="403244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smtClean="0"/>
              <a:t>Answers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250866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1414"/>
            <a:ext cx="9144000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800" b="1" dirty="0" smtClean="0"/>
              <a:t>Section 1: Picture round</a:t>
            </a:r>
            <a:endParaRPr lang="en-GB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2844" y="928670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What is the name given to the pair of angles shown?	</a:t>
            </a:r>
            <a:endParaRPr lang="en-GB" b="1" dirty="0" smtClean="0">
              <a:latin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429388" y="1714488"/>
            <a:ext cx="1928826" cy="1928826"/>
            <a:chOff x="214282" y="4305300"/>
            <a:chExt cx="2590800" cy="2552700"/>
          </a:xfrm>
        </p:grpSpPr>
        <p:pic>
          <p:nvPicPr>
            <p:cNvPr id="1028" name="Picture 4" descr="http://oscience.info/wp-content/uploads/application-of-right-angled-triangle-1.jpe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282" y="4305300"/>
              <a:ext cx="2590800" cy="2552700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2428860" y="5214950"/>
              <a:ext cx="3626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smtClean="0">
                  <a:solidFill>
                    <a:srgbClr val="FF0000"/>
                  </a:solidFill>
                </a:rPr>
                <a:t>x</a:t>
              </a:r>
              <a:endParaRPr lang="en-GB" sz="3200" baseline="50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5720" y="1785926"/>
            <a:ext cx="2143140" cy="1857388"/>
            <a:chOff x="500034" y="1785926"/>
            <a:chExt cx="1829592" cy="1442031"/>
          </a:xfrm>
        </p:grpSpPr>
        <p:pic>
          <p:nvPicPr>
            <p:cNvPr id="1026" name="Picture 2" descr="http://1.bp.blogspot.com/_YG0GW889yBE/SGK8l-51MMI/AAAAAAAAABU/eT1vv1Ito7k/s320/alternate+angles1.bmp"/>
            <p:cNvPicPr>
              <a:picLocks noChangeAspect="1" noChangeArrowheads="1"/>
            </p:cNvPicPr>
            <p:nvPr/>
          </p:nvPicPr>
          <p:blipFill>
            <a:blip r:embed="rId3" cstate="print"/>
            <a:srcRect t="7143" b="25000"/>
            <a:stretch>
              <a:fillRect/>
            </a:stretch>
          </p:blipFill>
          <p:spPr bwMode="auto">
            <a:xfrm>
              <a:off x="500034" y="1785926"/>
              <a:ext cx="1829592" cy="1357322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1000100" y="2071678"/>
              <a:ext cx="5004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42</a:t>
              </a:r>
              <a:r>
                <a:rPr lang="en-GB" baseline="50000" dirty="0" smtClean="0"/>
                <a:t>o</a:t>
              </a:r>
              <a:endParaRPr lang="en-GB" baseline="50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42976" y="2643182"/>
              <a:ext cx="3626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smtClean="0">
                  <a:solidFill>
                    <a:srgbClr val="FF0000"/>
                  </a:solidFill>
                </a:rPr>
                <a:t>x</a:t>
              </a:r>
              <a:endParaRPr lang="en-GB" sz="3200" baseline="500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30" name="Picture 6" descr="http://images.brighthub.com/c5/d/c5d50e74822ce9fc62a6fa5c6108ef14ee9df854_large.jpg"/>
          <p:cNvPicPr>
            <a:picLocks noChangeAspect="1" noChangeArrowheads="1"/>
          </p:cNvPicPr>
          <p:nvPr/>
        </p:nvPicPr>
        <p:blipFill>
          <a:blip r:embed="rId4" cstate="print"/>
          <a:srcRect l="22500" t="36250" r="22500" b="31250"/>
          <a:stretch>
            <a:fillRect/>
          </a:stretch>
        </p:blipFill>
        <p:spPr bwMode="auto">
          <a:xfrm>
            <a:off x="5643570" y="4500570"/>
            <a:ext cx="3143272" cy="185738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43604" y="928670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3. What is the name of the side you need to find?	</a:t>
            </a:r>
            <a:endParaRPr lang="en-GB" b="1" dirty="0" smtClean="0"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2132" y="3929066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5. What is this called?	</a:t>
            </a:r>
            <a:endParaRPr lang="en-GB" b="1" dirty="0" smtClean="0">
              <a:latin typeface="Arial" pitchFamily="34" charset="0"/>
            </a:endParaRPr>
          </a:p>
        </p:txBody>
      </p:sp>
      <p:pic>
        <p:nvPicPr>
          <p:cNvPr id="1032" name="Picture 8" descr="http://coca.webfactional.com/media/images/2011/01/19/octagon_ring_II_2009_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1714488"/>
            <a:ext cx="1853680" cy="1857388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857488" y="928670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2. What is the name of this shape?	</a:t>
            </a:r>
            <a:endParaRPr lang="en-GB" b="1" dirty="0" smtClean="0">
              <a:latin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 l="33398" t="46338" r="43164" b="16308"/>
          <a:stretch>
            <a:fillRect/>
          </a:stretch>
        </p:blipFill>
        <p:spPr bwMode="auto">
          <a:xfrm>
            <a:off x="2500298" y="3852246"/>
            <a:ext cx="2357454" cy="3005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0" y="39290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4. What is this type of diagram called?	</a:t>
            </a:r>
            <a:endParaRPr lang="en-GB" b="1" dirty="0" smtClean="0"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2500306"/>
            <a:ext cx="1353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70C0"/>
                </a:solidFill>
              </a:rPr>
              <a:t>Alternate</a:t>
            </a: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43306" y="2357430"/>
            <a:ext cx="12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70C0"/>
                </a:solidFill>
              </a:rPr>
              <a:t>Octagon</a:t>
            </a: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72198" y="2071678"/>
            <a:ext cx="131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70C0"/>
                </a:solidFill>
              </a:rPr>
              <a:t>Opposite</a:t>
            </a: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0034" y="5214950"/>
            <a:ext cx="1814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70C0"/>
                </a:solidFill>
              </a:rPr>
              <a:t>Tree diagram</a:t>
            </a: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29322" y="4214818"/>
            <a:ext cx="3000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70C0"/>
                </a:solidFill>
              </a:rPr>
              <a:t>Box Plot or Box and Whiskers diagram</a:t>
            </a: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71485" y="2153985"/>
            <a:ext cx="379732" cy="3463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1414"/>
            <a:ext cx="9144000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4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</a:rPr>
              <a:t>Section 2: Multiple</a:t>
            </a:r>
            <a:r>
              <a:rPr kumimoji="0" lang="en-GB" sz="48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</a:rPr>
              <a:t> choice</a:t>
            </a:r>
            <a:endParaRPr kumimoji="0" lang="en-GB" sz="4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1000108"/>
            <a:ext cx="35004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What is the Lowest Common multiple of 6 and 9?	</a:t>
            </a:r>
            <a:endParaRPr lang="en-GB" b="1" dirty="0" smtClean="0">
              <a:latin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1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3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</a:rPr>
              <a:t>18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54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1000108"/>
            <a:ext cx="4429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2.Which of these do you need when doing an enlargement?	</a:t>
            </a:r>
            <a:endParaRPr lang="en-GB" b="1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Centre of enlargement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Scale factor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Centre of rotation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Both a and b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endParaRPr lang="en-GB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2844" y="3000372"/>
            <a:ext cx="42148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3.Fully factorise 2x</a:t>
            </a:r>
            <a:r>
              <a:rPr lang="en-GB" b="1" baseline="30000" dirty="0" smtClean="0">
                <a:latin typeface="Arial" pitchFamily="34" charset="0"/>
                <a:ea typeface="Calibri" pitchFamily="34" charset="0"/>
              </a:rPr>
              <a:t>2</a:t>
            </a:r>
            <a:r>
              <a:rPr lang="en-GB" b="1" dirty="0" smtClean="0">
                <a:latin typeface="Arial" pitchFamily="34" charset="0"/>
                <a:ea typeface="Calibri" pitchFamily="34" charset="0"/>
              </a:rPr>
              <a:t> – 4xy	</a:t>
            </a:r>
            <a:endParaRPr lang="en-GB" b="1" dirty="0" smtClean="0">
              <a:latin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2x(x - 4xy)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2x(x</a:t>
            </a:r>
            <a:r>
              <a:rPr lang="en-GB" baseline="30000" dirty="0" smtClean="0">
                <a:latin typeface="Arial" pitchFamily="34" charset="0"/>
                <a:ea typeface="Calibri" pitchFamily="34" charset="0"/>
              </a:rPr>
              <a:t>2</a:t>
            </a:r>
            <a:r>
              <a:rPr lang="en-GB" dirty="0" smtClean="0">
                <a:latin typeface="Arial" pitchFamily="34" charset="0"/>
                <a:ea typeface="Calibri" pitchFamily="34" charset="0"/>
              </a:rPr>
              <a:t> -2y)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2x(x - 2xy)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</a:rPr>
              <a:t>2x(x - 2y)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960558"/>
            <a:ext cx="4429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4.Which of these do you </a:t>
            </a:r>
            <a:r>
              <a:rPr lang="en-GB" b="1" u="sng" dirty="0" smtClean="0">
                <a:latin typeface="Arial" pitchFamily="34" charset="0"/>
                <a:ea typeface="Calibri" pitchFamily="34" charset="0"/>
              </a:rPr>
              <a:t>not</a:t>
            </a:r>
            <a:r>
              <a:rPr lang="en-GB" b="1" dirty="0" smtClean="0">
                <a:latin typeface="Arial" pitchFamily="34" charset="0"/>
                <a:ea typeface="Calibri" pitchFamily="34" charset="0"/>
              </a:rPr>
              <a:t> need for your exam on Thursday </a:t>
            </a:r>
            <a:r>
              <a:rPr lang="en-GB" b="1" dirty="0" smtClean="0">
                <a:latin typeface="Arial" pitchFamily="34" charset="0"/>
                <a:ea typeface="Calibri" pitchFamily="34" charset="0"/>
              </a:rPr>
              <a:t>26</a:t>
            </a:r>
            <a:r>
              <a:rPr lang="en-GB" b="1" baseline="30000" dirty="0" smtClean="0">
                <a:latin typeface="Arial" pitchFamily="34" charset="0"/>
                <a:ea typeface="Calibri" pitchFamily="34" charset="0"/>
              </a:rPr>
              <a:t>th</a:t>
            </a:r>
            <a:r>
              <a:rPr lang="en-GB" b="1" dirty="0" smtClean="0">
                <a:latin typeface="Arial" pitchFamily="34" charset="0"/>
                <a:ea typeface="Calibri" pitchFamily="34" charset="0"/>
              </a:rPr>
              <a:t> May?</a:t>
            </a:r>
            <a:endParaRPr lang="en-GB" b="1" dirty="0" smtClean="0">
              <a:latin typeface="Arial" pitchFamily="34" charset="0"/>
              <a:ea typeface="Calibri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Ruler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Calculator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Compass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Protractor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 smtClean="0">
              <a:latin typeface="Arial" pitchFamily="34" charset="0"/>
              <a:ea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2844" y="4929198"/>
            <a:ext cx="85011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latin typeface="Arial" pitchFamily="34" charset="0"/>
                <a:ea typeface="Calibri" pitchFamily="34" charset="0"/>
              </a:rPr>
              <a:t>5.There are 21 milk chocolates in a box of 24 the rest are dark. What is the ratio of milk to dark chocolates in its simplest form?	</a:t>
            </a:r>
            <a:endParaRPr lang="en-GB" b="1" dirty="0" smtClean="0">
              <a:latin typeface="Arial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21:24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7:8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latin typeface="Arial" pitchFamily="34" charset="0"/>
                <a:ea typeface="Calibri" pitchFamily="34" charset="0"/>
              </a:rPr>
              <a:t>21:3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GB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</a:rPr>
              <a:t>7:1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5720" y="1071546"/>
                <a:ext cx="8643998" cy="5054617"/>
              </a:xfrm>
            </p:spPr>
            <p:txBody>
              <a:bodyPr>
                <a:normAutofit lnSpcReduction="10000"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GB" sz="2000" dirty="0" smtClean="0"/>
                  <a:t>What is the formula for </a:t>
                </a:r>
                <a:r>
                  <a:rPr lang="en-GB" sz="2000" dirty="0" err="1" smtClean="0"/>
                  <a:t>pythagoras</a:t>
                </a:r>
                <a:r>
                  <a:rPr lang="en-GB" sz="2000" dirty="0" smtClean="0"/>
                  <a:t>’ theorem?</a:t>
                </a:r>
              </a:p>
              <a:p>
                <a:pPr marL="457200" indent="-457200">
                  <a:buNone/>
                </a:pPr>
                <a:r>
                  <a:rPr lang="en-GB" sz="2000" dirty="0" smtClean="0"/>
                  <a:t>		</a:t>
                </a:r>
                <a:r>
                  <a:rPr lang="en-GB" sz="2000" dirty="0" smtClean="0">
                    <a:solidFill>
                      <a:srgbClr val="7030A0"/>
                    </a:solidFill>
                  </a:rPr>
                  <a:t>c</a:t>
                </a:r>
                <a:r>
                  <a:rPr lang="en-GB" sz="2000" baseline="30000" dirty="0" smtClean="0">
                    <a:solidFill>
                      <a:srgbClr val="7030A0"/>
                    </a:solidFill>
                  </a:rPr>
                  <a:t>2</a:t>
                </a:r>
                <a:r>
                  <a:rPr lang="en-GB" sz="2000" dirty="0" smtClean="0">
                    <a:solidFill>
                      <a:srgbClr val="7030A0"/>
                    </a:solidFill>
                  </a:rPr>
                  <a:t> = a</a:t>
                </a:r>
                <a:r>
                  <a:rPr lang="en-GB" sz="2000" baseline="30000" dirty="0" smtClean="0">
                    <a:solidFill>
                      <a:srgbClr val="7030A0"/>
                    </a:solidFill>
                  </a:rPr>
                  <a:t>2</a:t>
                </a:r>
                <a:r>
                  <a:rPr lang="en-GB" sz="2000" dirty="0" smtClean="0">
                    <a:solidFill>
                      <a:srgbClr val="7030A0"/>
                    </a:solidFill>
                  </a:rPr>
                  <a:t> + b</a:t>
                </a:r>
                <a:r>
                  <a:rPr lang="en-GB" sz="2000" baseline="30000" dirty="0" smtClean="0">
                    <a:solidFill>
                      <a:srgbClr val="7030A0"/>
                    </a:solidFill>
                  </a:rPr>
                  <a:t>2</a:t>
                </a:r>
                <a:endParaRPr lang="en-GB" sz="2000" dirty="0" smtClean="0">
                  <a:solidFill>
                    <a:srgbClr val="7030A0"/>
                  </a:solidFill>
                </a:endParaRPr>
              </a:p>
              <a:p>
                <a:pPr marL="457200" indent="-457200">
                  <a:buNone/>
                </a:pPr>
                <a:r>
                  <a:rPr lang="en-GB" sz="2000" dirty="0" smtClean="0"/>
                  <a:t>			 	</a:t>
                </a:r>
                <a:endParaRPr lang="en-GB" sz="2000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  <a:p>
                <a:pPr marL="457200" indent="-457200">
                  <a:buFont typeface="+mj-lt"/>
                  <a:buAutoNum type="arabicPeriod" startAt="2"/>
                </a:pPr>
                <a:r>
                  <a:rPr lang="en-GB" sz="2000" dirty="0" smtClean="0"/>
                  <a:t>What is the formula for the area of a circle?</a:t>
                </a:r>
              </a:p>
              <a:p>
                <a:pPr marL="457200" indent="-457200">
                  <a:buNone/>
                </a:pPr>
                <a:r>
                  <a:rPr lang="en-GB" sz="2000" dirty="0"/>
                  <a:t>	</a:t>
                </a:r>
                <a:r>
                  <a:rPr lang="en-GB" sz="2000" dirty="0" smtClean="0">
                    <a:solidFill>
                      <a:srgbClr val="7030A0"/>
                    </a:solidFill>
                  </a:rPr>
                  <a:t>	A = ∏r</a:t>
                </a:r>
                <a:r>
                  <a:rPr lang="en-GB" sz="2000" baseline="30000" dirty="0" smtClean="0">
                    <a:solidFill>
                      <a:srgbClr val="7030A0"/>
                    </a:solidFill>
                  </a:rPr>
                  <a:t>2</a:t>
                </a:r>
                <a:endParaRPr lang="en-GB" sz="2000" dirty="0" smtClean="0">
                  <a:solidFill>
                    <a:srgbClr val="7030A0"/>
                  </a:solidFill>
                </a:endParaRPr>
              </a:p>
              <a:p>
                <a:pPr marL="457200" indent="-457200">
                  <a:buNone/>
                </a:pPr>
                <a:r>
                  <a:rPr lang="en-GB" sz="2000" dirty="0" smtClean="0"/>
                  <a:t>		</a:t>
                </a:r>
              </a:p>
              <a:p>
                <a:pPr marL="457200" indent="-457200">
                  <a:buFont typeface="+mj-lt"/>
                  <a:buAutoNum type="arabicPeriod" startAt="3"/>
                </a:pPr>
                <a:r>
                  <a:rPr lang="en-GB" sz="2000" dirty="0" smtClean="0"/>
                  <a:t>What is the formula for area of a triangle?</a:t>
                </a:r>
              </a:p>
              <a:p>
                <a:pPr marL="457200" indent="-457200">
                  <a:buNone/>
                </a:pPr>
                <a:r>
                  <a:rPr lang="en-GB" sz="2000" dirty="0" smtClean="0"/>
                  <a:t>		</a:t>
                </a:r>
                <a:r>
                  <a:rPr lang="en-GB" sz="2000" dirty="0" smtClean="0">
                    <a:solidFill>
                      <a:srgbClr val="7030A0"/>
                    </a:solidFill>
                  </a:rPr>
                  <a:t>A = ½ x b x h</a:t>
                </a:r>
                <a:r>
                  <a:rPr lang="en-GB" sz="2000" dirty="0" smtClean="0"/>
                  <a:t>	</a:t>
                </a:r>
              </a:p>
              <a:p>
                <a:pPr marL="457200" indent="-457200">
                  <a:buNone/>
                </a:pPr>
                <a:r>
                  <a:rPr lang="en-GB" sz="2000" dirty="0" smtClean="0"/>
                  <a:t>		</a:t>
                </a:r>
              </a:p>
              <a:p>
                <a:pPr marL="457200" indent="-457200">
                  <a:buFont typeface="+mj-lt"/>
                  <a:buAutoNum type="arabicPeriod" startAt="4"/>
                </a:pPr>
                <a:r>
                  <a:rPr lang="en-GB" sz="2000" dirty="0" smtClean="0"/>
                  <a:t>What is the area for the circumference of a circle?</a:t>
                </a:r>
              </a:p>
              <a:p>
                <a:pPr marL="457200" indent="-457200">
                  <a:buNone/>
                </a:pPr>
                <a:r>
                  <a:rPr lang="en-GB" sz="2000" dirty="0" smtClean="0"/>
                  <a:t>	</a:t>
                </a:r>
                <a:r>
                  <a:rPr lang="en-GB" sz="2000" dirty="0" smtClean="0">
                    <a:solidFill>
                      <a:srgbClr val="7030A0"/>
                    </a:solidFill>
                  </a:rPr>
                  <a:t>	C = 2∏r</a:t>
                </a:r>
                <a:r>
                  <a:rPr lang="en-GB" sz="2000" dirty="0" smtClean="0"/>
                  <a:t>	or </a:t>
                </a:r>
                <a:r>
                  <a:rPr lang="en-GB" sz="2000" dirty="0" smtClean="0">
                    <a:solidFill>
                      <a:srgbClr val="7030A0"/>
                    </a:solidFill>
                  </a:rPr>
                  <a:t>C = ∏d </a:t>
                </a:r>
                <a:r>
                  <a:rPr lang="en-GB" sz="2000" dirty="0" smtClean="0"/>
                  <a:t>	</a:t>
                </a:r>
              </a:p>
              <a:p>
                <a:pPr marL="457200" indent="-457200">
                  <a:buNone/>
                </a:pPr>
                <a:r>
                  <a:rPr lang="en-GB" sz="2000" dirty="0" smtClean="0"/>
                  <a:t>		</a:t>
                </a:r>
              </a:p>
              <a:p>
                <a:pPr marL="457200" indent="-457200">
                  <a:buNone/>
                </a:pPr>
                <a:r>
                  <a:rPr lang="en-GB" sz="2000" dirty="0" smtClean="0"/>
                  <a:t>5.	What are the trigonometry formulas?</a:t>
                </a:r>
              </a:p>
              <a:p>
                <a:pPr marL="457200" indent="-457200">
                  <a:buNone/>
                </a:pPr>
                <a:r>
                  <a:rPr lang="en-GB" sz="2000" dirty="0">
                    <a:solidFill>
                      <a:srgbClr val="7030A0"/>
                    </a:solidFill>
                  </a:rPr>
                  <a:t>	</a:t>
                </a:r>
                <a:r>
                  <a:rPr lang="en-GB" sz="2000" dirty="0" smtClean="0">
                    <a:solidFill>
                      <a:srgbClr val="7030A0"/>
                    </a:solidFill>
                  </a:rPr>
                  <a:t>	S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7030A0"/>
                        </a:solidFill>
                        <a:latin typeface="Cambria Math"/>
                      </a:rPr>
                      <m:t>𝑖𝑛</m:t>
                    </m:r>
                    <m:r>
                      <a:rPr lang="en-GB" sz="2000" b="0" i="1" dirty="0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𝜃</m:t>
                    </m:r>
                    <m:r>
                      <a:rPr lang="en-GB" sz="2000" b="0" i="1" dirty="0" smtClean="0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𝑂</m:t>
                        </m:r>
                      </m:num>
                      <m:den>
                        <m:r>
                          <a:rPr lang="en-GB" sz="20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𝐻</m:t>
                        </m:r>
                      </m:den>
                    </m:f>
                  </m:oMath>
                </a14:m>
                <a:r>
                  <a:rPr lang="en-GB" sz="2000" dirty="0" smtClean="0">
                    <a:solidFill>
                      <a:srgbClr val="7030A0"/>
                    </a:solidFill>
                  </a:rPr>
                  <a:t>	</a:t>
                </a:r>
                <a:r>
                  <a:rPr lang="en-GB" sz="20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dirty="0" smtClean="0">
                        <a:solidFill>
                          <a:srgbClr val="7030A0"/>
                        </a:solidFill>
                        <a:latin typeface="Cambria Math"/>
                      </a:rPr>
                      <m:t>Cos</m:t>
                    </m:r>
                    <m:r>
                      <a:rPr lang="en-GB" sz="2000" b="0" i="1" dirty="0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𝜃</m:t>
                    </m:r>
                    <m:r>
                      <a:rPr lang="en-GB" sz="2000" i="1" dirty="0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i="1" dirty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GB" sz="2000" i="1" dirty="0">
                            <a:solidFill>
                              <a:srgbClr val="7030A0"/>
                            </a:solidFill>
                            <a:latin typeface="Cambria Math"/>
                          </a:rPr>
                          <m:t>𝐻</m:t>
                        </m:r>
                      </m:den>
                    </m:f>
                    <m:r>
                      <a:rPr lang="en-GB" sz="2000" i="1" dirty="0">
                        <a:solidFill>
                          <a:srgbClr val="7030A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7030A0"/>
                    </a:solidFill>
                  </a:rPr>
                  <a:t>	</a:t>
                </a:r>
                <a:r>
                  <a:rPr lang="en-GB" sz="20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dirty="0" smtClean="0">
                        <a:solidFill>
                          <a:srgbClr val="7030A0"/>
                        </a:solidFill>
                        <a:latin typeface="Cambria Math"/>
                      </a:rPr>
                      <m:t>T</m:t>
                    </m:r>
                    <m:r>
                      <a:rPr lang="en-GB" sz="2000" b="0" i="1" dirty="0" smtClean="0">
                        <a:solidFill>
                          <a:srgbClr val="7030A0"/>
                        </a:solidFill>
                        <a:latin typeface="Cambria Math"/>
                      </a:rPr>
                      <m:t>𝑎𝑛</m:t>
                    </m:r>
                    <m:r>
                      <a:rPr lang="en-GB" sz="2000" b="0" i="1" dirty="0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𝜃</m:t>
                    </m:r>
                    <m:r>
                      <a:rPr lang="en-GB" sz="2000" i="1" dirty="0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i="1" dirty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i="1" dirty="0">
                            <a:solidFill>
                              <a:srgbClr val="7030A0"/>
                            </a:solidFill>
                            <a:latin typeface="Cambria Math"/>
                          </a:rPr>
                          <m:t>𝑂</m:t>
                        </m:r>
                      </m:num>
                      <m:den>
                        <m:r>
                          <a:rPr lang="en-GB" sz="2000" i="1" dirty="0">
                            <a:solidFill>
                              <a:srgbClr val="7030A0"/>
                            </a:solidFill>
                            <a:latin typeface="Cambria Math"/>
                          </a:rPr>
                          <m:t>𝐻</m:t>
                        </m:r>
                      </m:den>
                    </m:f>
                    <m:r>
                      <a:rPr lang="en-GB" sz="2000" i="1" dirty="0">
                        <a:solidFill>
                          <a:srgbClr val="7030A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7030A0"/>
                    </a:solidFill>
                  </a:rPr>
                  <a:t>	</a:t>
                </a:r>
              </a:p>
              <a:p>
                <a:pPr marL="457200" indent="-457200">
                  <a:buFont typeface="+mj-lt"/>
                  <a:buAutoNum type="arabicPeriod" startAt="3"/>
                </a:pPr>
                <a:endParaRPr lang="en-GB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5720" y="1071546"/>
                <a:ext cx="8643998" cy="5054617"/>
              </a:xfrm>
              <a:blipFill rotWithShape="1">
                <a:blip r:embed="rId2"/>
                <a:stretch>
                  <a:fillRect l="-776" t="-13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0" y="71414"/>
            <a:ext cx="9144000" cy="7143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800" b="1" dirty="0" smtClean="0"/>
              <a:t>Section 3: Formulas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00108"/>
            <a:ext cx="8643998" cy="564360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600" dirty="0" smtClean="0"/>
              <a:t>Find angle x in picture 1.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rgbClr val="0070C0"/>
                </a:solidFill>
              </a:rPr>
              <a:t>			</a:t>
            </a:r>
            <a:r>
              <a:rPr lang="en-GB" sz="2600" dirty="0">
                <a:solidFill>
                  <a:schemeClr val="accent5"/>
                </a:solidFill>
              </a:rPr>
              <a:t> 138</a:t>
            </a:r>
            <a:r>
              <a:rPr lang="en-GB" sz="2600" baseline="30000" dirty="0">
                <a:solidFill>
                  <a:schemeClr val="accent5"/>
                </a:solidFill>
              </a:rPr>
              <a:t>o </a:t>
            </a:r>
            <a:r>
              <a:rPr lang="en-GB" sz="2600" dirty="0" smtClean="0">
                <a:solidFill>
                  <a:srgbClr val="0070C0"/>
                </a:solidFill>
              </a:rPr>
              <a:t>		</a:t>
            </a:r>
          </a:p>
          <a:p>
            <a:pPr marL="457200" indent="-457200">
              <a:buNone/>
            </a:pPr>
            <a:endParaRPr lang="en-GB" sz="2600" dirty="0" smtClean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GB" sz="2600" dirty="0" smtClean="0"/>
              <a:t>What is the interior angle of the shape in picture 2?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rgbClr val="0070C0"/>
                </a:solidFill>
              </a:rPr>
              <a:t>			Rotational		</a:t>
            </a:r>
          </a:p>
          <a:p>
            <a:pPr marL="457200" indent="-457200">
              <a:buNone/>
            </a:pPr>
            <a:endParaRPr lang="en-GB" sz="2600" dirty="0" smtClean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en-GB" sz="2600" dirty="0" smtClean="0"/>
              <a:t>Find the length of side x in picture 3. 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chemeClr val="accent3">
                    <a:lumMod val="75000"/>
                  </a:schemeClr>
                </a:solidFill>
              </a:rPr>
              <a:t>			</a:t>
            </a:r>
            <a:r>
              <a:rPr lang="en-GB" sz="2600" dirty="0" smtClean="0">
                <a:solidFill>
                  <a:schemeClr val="accent5"/>
                </a:solidFill>
              </a:rPr>
              <a:t>52</a:t>
            </a:r>
            <a:r>
              <a:rPr lang="en-GB" sz="2600" dirty="0" smtClean="0">
                <a:solidFill>
                  <a:schemeClr val="accent6"/>
                </a:solidFill>
              </a:rPr>
              <a:t>	</a:t>
            </a:r>
          </a:p>
          <a:p>
            <a:pPr marL="457200" indent="-457200">
              <a:buNone/>
            </a:pPr>
            <a:endParaRPr lang="en-GB" sz="2600" dirty="0" smtClean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GB" sz="2600" dirty="0" smtClean="0"/>
              <a:t>What is the probability of getting 3 heads? 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rgbClr val="0070C0"/>
                </a:solidFill>
              </a:rPr>
              <a:t>			1/8	</a:t>
            </a:r>
          </a:p>
          <a:p>
            <a:pPr marL="457200" indent="-457200">
              <a:buNone/>
            </a:pPr>
            <a:endParaRPr lang="en-GB" sz="2600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en-GB" sz="2600" dirty="0" smtClean="0"/>
              <a:t>What is the median in picture 5?</a:t>
            </a:r>
          </a:p>
          <a:p>
            <a:pPr marL="457200" indent="-457200">
              <a:buNone/>
            </a:pPr>
            <a:r>
              <a:rPr lang="en-GB" sz="2600" dirty="0" smtClean="0">
                <a:solidFill>
                  <a:srgbClr val="0070C0"/>
                </a:solidFill>
              </a:rPr>
              <a:t>			6	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71414"/>
            <a:ext cx="9144000" cy="7143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800" b="1" dirty="0" smtClean="0"/>
              <a:t>Section 4: Quick calculations</a:t>
            </a:r>
            <a:endParaRPr lang="en-GB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</TotalTime>
  <Words>345</Words>
  <Application>Microsoft Office PowerPoint</Application>
  <PresentationFormat>On-screen Show (4:3)</PresentationFormat>
  <Paragraphs>138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Longley Park Sixth Form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Jenny.Hughes</dc:creator>
  <cp:lastModifiedBy>jenny.hughes</cp:lastModifiedBy>
  <cp:revision>45</cp:revision>
  <dcterms:created xsi:type="dcterms:W3CDTF">2011-05-13T12:35:54Z</dcterms:created>
  <dcterms:modified xsi:type="dcterms:W3CDTF">2016-05-06T08:49:18Z</dcterms:modified>
</cp:coreProperties>
</file>